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2" r:id="rId2"/>
    <p:sldMasterId id="2147483765" r:id="rId3"/>
    <p:sldMasterId id="2147483777" r:id="rId4"/>
    <p:sldMasterId id="2147483789" r:id="rId5"/>
  </p:sldMasterIdLst>
  <p:notesMasterIdLst>
    <p:notesMasterId r:id="rId46"/>
  </p:notesMasterIdLst>
  <p:sldIdLst>
    <p:sldId id="845" r:id="rId6"/>
    <p:sldId id="785" r:id="rId7"/>
    <p:sldId id="786" r:id="rId8"/>
    <p:sldId id="793" r:id="rId9"/>
    <p:sldId id="826" r:id="rId10"/>
    <p:sldId id="789" r:id="rId11"/>
    <p:sldId id="286" r:id="rId12"/>
    <p:sldId id="276" r:id="rId13"/>
    <p:sldId id="429" r:id="rId14"/>
    <p:sldId id="278" r:id="rId15"/>
    <p:sldId id="280" r:id="rId16"/>
    <p:sldId id="432" r:id="rId17"/>
    <p:sldId id="443" r:id="rId18"/>
    <p:sldId id="283" r:id="rId19"/>
    <p:sldId id="285" r:id="rId20"/>
    <p:sldId id="433" r:id="rId21"/>
    <p:sldId id="849" r:id="rId22"/>
    <p:sldId id="830" r:id="rId23"/>
    <p:sldId id="831" r:id="rId24"/>
    <p:sldId id="794" r:id="rId25"/>
    <p:sldId id="797" r:id="rId26"/>
    <p:sldId id="832" r:id="rId27"/>
    <p:sldId id="833" r:id="rId28"/>
    <p:sldId id="834" r:id="rId29"/>
    <p:sldId id="835" r:id="rId30"/>
    <p:sldId id="836" r:id="rId31"/>
    <p:sldId id="839" r:id="rId32"/>
    <p:sldId id="840" r:id="rId33"/>
    <p:sldId id="850" r:id="rId34"/>
    <p:sldId id="837" r:id="rId35"/>
    <p:sldId id="838" r:id="rId36"/>
    <p:sldId id="798" r:id="rId37"/>
    <p:sldId id="801" r:id="rId38"/>
    <p:sldId id="520" r:id="rId39"/>
    <p:sldId id="446" r:id="rId40"/>
    <p:sldId id="846" r:id="rId41"/>
    <p:sldId id="847" r:id="rId42"/>
    <p:sldId id="848" r:id="rId43"/>
    <p:sldId id="851" r:id="rId44"/>
    <p:sldId id="843" r:id="rId45"/>
  </p:sldIdLst>
  <p:sldSz cx="12192000" cy="6858000"/>
  <p:notesSz cx="6889750" cy="96710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6142E"/>
    <a:srgbClr val="EAEAEA"/>
    <a:srgbClr val="E4E4E4"/>
    <a:srgbClr val="DBDBDB"/>
    <a:srgbClr val="DDDDDD"/>
    <a:srgbClr val="F846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086" autoAdjust="0"/>
  </p:normalViewPr>
  <p:slideViewPr>
    <p:cSldViewPr snapToGrid="0">
      <p:cViewPr varScale="1">
        <p:scale>
          <a:sx n="82" d="100"/>
          <a:sy n="82" d="100"/>
        </p:scale>
        <p:origin x="65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8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6A0D8F-4CFC-4767-8109-C9360AA0A92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4614CA-C78D-403E-9B89-8063B9634F74}">
      <dgm:prSet phldrT="[Text]" custT="1"/>
      <dgm:spPr/>
      <dgm:t>
        <a:bodyPr/>
        <a:lstStyle/>
        <a:p>
          <a:r>
            <a:rPr lang="en-US" sz="1400">
              <a:latin typeface="+mn-lt"/>
              <a:cs typeface="Times New Roman" pitchFamily="18" charset="0"/>
            </a:rPr>
            <a:t>60 </a:t>
          </a:r>
          <a:r>
            <a:rPr lang="sr-Cyrl-RS" sz="1400">
              <a:latin typeface="+mn-lt"/>
              <a:cs typeface="Times New Roman" pitchFamily="18" charset="0"/>
            </a:rPr>
            <a:t>с</a:t>
          </a:r>
          <a:endParaRPr lang="en-US" sz="1400" dirty="0">
            <a:latin typeface="+mn-lt"/>
            <a:cs typeface="Times New Roman" pitchFamily="18" charset="0"/>
          </a:endParaRPr>
        </a:p>
      </dgm:t>
    </dgm:pt>
    <dgm:pt modelId="{5BFD331B-907C-4A9E-B9AA-4EFBCB96733C}" type="parTrans" cxnId="{AB68F705-B5DC-4354-A178-D3189531D1A9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8A4040F7-A007-494C-8CCD-11B43B5A8A39}" type="sibTrans" cxnId="{AB68F705-B5DC-4354-A178-D3189531D1A9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8FA79041-D174-426A-8D3D-00719578418F}">
      <dgm:prSet phldrT="[Text]" custT="1"/>
      <dgm:spPr/>
      <dgm:t>
        <a:bodyPr/>
        <a:lstStyle/>
        <a:p>
          <a:r>
            <a:rPr lang="en-US" sz="1400" dirty="0" err="1"/>
            <a:t>Велики</a:t>
          </a:r>
          <a:r>
            <a:rPr lang="en-US" sz="1400" dirty="0"/>
            <a:t> </a:t>
          </a:r>
          <a:r>
            <a:rPr lang="en-US" sz="1400" dirty="0" err="1"/>
            <a:t>крвни</a:t>
          </a:r>
          <a:r>
            <a:rPr lang="en-US" sz="1400" dirty="0"/>
            <a:t> </a:t>
          </a:r>
          <a:r>
            <a:rPr lang="en-US" sz="1400" dirty="0" err="1"/>
            <a:t>судови</a:t>
          </a:r>
          <a:r>
            <a:rPr lang="en-US" sz="1400" dirty="0"/>
            <a:t> </a:t>
          </a:r>
          <a:endParaRPr lang="en-US" sz="1400" dirty="0">
            <a:latin typeface="+mn-lt"/>
          </a:endParaRPr>
        </a:p>
      </dgm:t>
    </dgm:pt>
    <dgm:pt modelId="{87385D5B-8833-4A56-96DB-E1871297EB4C}" type="parTrans" cxnId="{66202E19-DCC6-4388-B21E-C01B02B6F192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91C436D2-44A3-45BE-9737-E14EC2B84EF0}" type="sibTrans" cxnId="{66202E19-DCC6-4388-B21E-C01B02B6F192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D5764632-8FF1-46EC-AC70-34C23A6929BF}">
      <dgm:prSet phldrT="[Text]" custT="1"/>
      <dgm:spPr/>
      <dgm:t>
        <a:bodyPr/>
        <a:lstStyle/>
        <a:p>
          <a:r>
            <a:rPr lang="en-US" sz="1400" dirty="0" err="1"/>
            <a:t>Васкуларни</a:t>
          </a:r>
          <a:r>
            <a:rPr lang="en-US" sz="1400" dirty="0"/>
            <a:t> </a:t>
          </a:r>
          <a:r>
            <a:rPr lang="en-US" sz="1400" dirty="0" err="1"/>
            <a:t>депои</a:t>
          </a:r>
          <a:r>
            <a:rPr lang="en-US" sz="1400" dirty="0"/>
            <a:t> </a:t>
          </a:r>
          <a:r>
            <a:rPr lang="en-US" sz="1400" dirty="0" err="1"/>
            <a:t>бубрега</a:t>
          </a:r>
          <a:r>
            <a:rPr lang="en-US" sz="1400" dirty="0"/>
            <a:t> и </a:t>
          </a:r>
          <a:r>
            <a:rPr lang="en-US" sz="1400" dirty="0" err="1"/>
            <a:t>околних</a:t>
          </a:r>
          <a:r>
            <a:rPr lang="en-US" sz="1400" dirty="0"/>
            <a:t> </a:t>
          </a:r>
          <a:r>
            <a:rPr lang="en-US" sz="1400" dirty="0" err="1"/>
            <a:t>органа</a:t>
          </a:r>
          <a:r>
            <a:rPr lang="en-US" sz="1400" dirty="0"/>
            <a:t> </a:t>
          </a:r>
          <a:endParaRPr lang="en-US" sz="1400" dirty="0">
            <a:latin typeface="+mn-lt"/>
          </a:endParaRPr>
        </a:p>
      </dgm:t>
    </dgm:pt>
    <dgm:pt modelId="{35989DDE-5AA3-4947-85B4-5FEB3DEE2B83}" type="parTrans" cxnId="{69BAA7D4-88AB-4104-8864-D48BA498942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7E292226-98F4-456F-9431-410AF5A8D35E}" type="sibTrans" cxnId="{69BAA7D4-88AB-4104-8864-D48BA498942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0C564702-0655-4BCC-9B1D-90C039572C69}">
      <dgm:prSet phldrT="[Text]" custT="1"/>
      <dgm:spPr/>
      <dgm:t>
        <a:bodyPr/>
        <a:lstStyle/>
        <a:p>
          <a:r>
            <a:rPr lang="en-US" sz="1400" dirty="0">
              <a:latin typeface="+mn-lt"/>
            </a:rPr>
            <a:t>2-5 </a:t>
          </a:r>
          <a:r>
            <a:rPr lang="sr-Cyrl-RS" sz="1400" dirty="0">
              <a:latin typeface="+mn-lt"/>
            </a:rPr>
            <a:t>мин</a:t>
          </a:r>
          <a:r>
            <a:rPr lang="en-US" sz="1400" dirty="0">
              <a:latin typeface="+mn-lt"/>
            </a:rPr>
            <a:t>.</a:t>
          </a:r>
        </a:p>
      </dgm:t>
    </dgm:pt>
    <dgm:pt modelId="{462B75FD-AB23-4287-B785-B840C2571557}" type="parTrans" cxnId="{1D25B1C6-4253-4BC7-9286-4B7219BBB1D9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945DA454-B7E8-4208-8443-F07C16DF7D9D}" type="sibTrans" cxnId="{1D25B1C6-4253-4BC7-9286-4B7219BBB1D9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9A4E925F-74EF-467E-9A5E-A76ECBD9CBB2}">
      <dgm:prSet phldrT="[Text]" custT="1"/>
      <dgm:spPr/>
      <dgm:t>
        <a:bodyPr/>
        <a:lstStyle/>
        <a:p>
          <a:r>
            <a:rPr lang="sr-Cyrl-RS" sz="1400" dirty="0">
              <a:latin typeface="+mn-lt"/>
            </a:rPr>
            <a:t>Паренхим</a:t>
          </a:r>
          <a:r>
            <a:rPr lang="en-US" sz="1400" dirty="0">
              <a:latin typeface="+mn-lt"/>
            </a:rPr>
            <a:t>  (</a:t>
          </a:r>
          <a:r>
            <a:rPr lang="sr-Cyrl-RS" sz="1400" dirty="0">
              <a:latin typeface="+mn-lt"/>
            </a:rPr>
            <a:t>преузимање</a:t>
          </a:r>
          <a:r>
            <a:rPr lang="en-US" sz="1400" dirty="0">
              <a:latin typeface="+mn-lt"/>
            </a:rPr>
            <a:t>)</a:t>
          </a:r>
        </a:p>
      </dgm:t>
    </dgm:pt>
    <dgm:pt modelId="{E0CD0CC2-B393-4FCC-B1F3-F637E129DFFF}" type="parTrans" cxnId="{1C35860B-4DEF-440C-9CAD-4887219B2B1B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DF107EB4-3E6A-4344-BBCA-274ED519B466}" type="sibTrans" cxnId="{1C35860B-4DEF-440C-9CAD-4887219B2B1B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768D6CF8-A574-471B-9F28-E429DB9B4D96}">
      <dgm:prSet phldrT="[Text]" custT="1"/>
      <dgm:spPr/>
      <dgm:t>
        <a:bodyPr/>
        <a:lstStyle/>
        <a:p>
          <a:r>
            <a:rPr lang="en-US" sz="1400" dirty="0">
              <a:latin typeface="+mn-lt"/>
            </a:rPr>
            <a:t>&gt; 5 </a:t>
          </a:r>
          <a:r>
            <a:rPr lang="sr-Cyrl-RS" sz="1400" dirty="0">
              <a:latin typeface="+mn-lt"/>
            </a:rPr>
            <a:t>мин</a:t>
          </a:r>
          <a:r>
            <a:rPr lang="en-US" sz="1400" dirty="0">
              <a:latin typeface="+mn-lt"/>
            </a:rPr>
            <a:t>. </a:t>
          </a:r>
        </a:p>
      </dgm:t>
    </dgm:pt>
    <dgm:pt modelId="{30D54312-5823-49CD-B1BC-C74D9DB11CA6}" type="parTrans" cxnId="{2FE2B33A-FE9E-423E-9CE5-F8E34526019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1DCDD015-213B-4BF8-80EE-1F38D9289608}" type="sibTrans" cxnId="{2FE2B33A-FE9E-423E-9CE5-F8E34526019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42C51380-9082-4F28-A246-E6641809EEEB}">
      <dgm:prSet phldrT="[Text]" custT="1"/>
      <dgm:spPr/>
      <dgm:t>
        <a:bodyPr/>
        <a:lstStyle/>
        <a:p>
          <a:r>
            <a:rPr lang="sr-Cyrl-RS" sz="1400" dirty="0">
              <a:latin typeface="+mn-lt"/>
            </a:rPr>
            <a:t>Пијелокаликсни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систем</a:t>
          </a:r>
          <a:r>
            <a:rPr lang="sr-Latn-CS" sz="1400" dirty="0">
              <a:latin typeface="+mn-lt"/>
            </a:rPr>
            <a:t> (</a:t>
          </a:r>
          <a:r>
            <a:rPr lang="sr-Cyrl-RS" sz="1400" dirty="0">
              <a:latin typeface="+mn-lt"/>
            </a:rPr>
            <a:t>уз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пратеће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смањење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радиоактивности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у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кори</a:t>
          </a:r>
          <a:r>
            <a:rPr lang="sr-Latn-CS" sz="1400" dirty="0">
              <a:latin typeface="+mn-lt"/>
            </a:rPr>
            <a:t> </a:t>
          </a:r>
          <a:r>
            <a:rPr lang="sr-Cyrl-RS" sz="1400" dirty="0">
              <a:latin typeface="+mn-lt"/>
            </a:rPr>
            <a:t>бубрега</a:t>
          </a:r>
          <a:r>
            <a:rPr lang="sr-Latn-CS" sz="1400" dirty="0">
              <a:latin typeface="+mn-lt"/>
            </a:rPr>
            <a:t>) </a:t>
          </a:r>
          <a:endParaRPr lang="en-US" sz="1400" dirty="0">
            <a:latin typeface="+mn-lt"/>
          </a:endParaRPr>
        </a:p>
      </dgm:t>
    </dgm:pt>
    <dgm:pt modelId="{AF32DC7A-F81F-44DD-831D-FCCA1A6BA1C1}" type="parTrans" cxnId="{4163268D-3F83-48E1-B8E5-6EB98F8D0928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F1DAAE72-C738-4914-B7D1-7C95C450E08F}" type="sibTrans" cxnId="{4163268D-3F83-48E1-B8E5-6EB98F8D0928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44F7B4E1-4D68-42CE-910E-3D54FA1FEC68}" type="pres">
      <dgm:prSet presAssocID="{E66A0D8F-4CFC-4767-8109-C9360AA0A92E}" presName="linearFlow" presStyleCnt="0">
        <dgm:presLayoutVars>
          <dgm:dir/>
          <dgm:animLvl val="lvl"/>
          <dgm:resizeHandles val="exact"/>
        </dgm:presLayoutVars>
      </dgm:prSet>
      <dgm:spPr/>
    </dgm:pt>
    <dgm:pt modelId="{D279C201-9F18-4419-9412-CEE7A6EEFE38}" type="pres">
      <dgm:prSet presAssocID="{8C4614CA-C78D-403E-9B89-8063B9634F74}" presName="composite" presStyleCnt="0"/>
      <dgm:spPr/>
    </dgm:pt>
    <dgm:pt modelId="{C2830565-5E47-4B11-8099-C81417C7A87F}" type="pres">
      <dgm:prSet presAssocID="{8C4614CA-C78D-403E-9B89-8063B9634F74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095BFF9-D98E-473B-8DE3-B105C4FE51FC}" type="pres">
      <dgm:prSet presAssocID="{8C4614CA-C78D-403E-9B89-8063B9634F74}" presName="descendantText" presStyleLbl="alignAcc1" presStyleIdx="0" presStyleCnt="3">
        <dgm:presLayoutVars>
          <dgm:bulletEnabled val="1"/>
        </dgm:presLayoutVars>
      </dgm:prSet>
      <dgm:spPr/>
    </dgm:pt>
    <dgm:pt modelId="{30B09F04-5E35-40DA-AE68-C397067FF2C9}" type="pres">
      <dgm:prSet presAssocID="{8A4040F7-A007-494C-8CCD-11B43B5A8A39}" presName="sp" presStyleCnt="0"/>
      <dgm:spPr/>
    </dgm:pt>
    <dgm:pt modelId="{26ECA4D0-D6CE-41C7-8B7B-7CB2DE347B39}" type="pres">
      <dgm:prSet presAssocID="{0C564702-0655-4BCC-9B1D-90C039572C69}" presName="composite" presStyleCnt="0"/>
      <dgm:spPr/>
    </dgm:pt>
    <dgm:pt modelId="{6E1947F9-F63D-49BB-913B-C85B8D1E2046}" type="pres">
      <dgm:prSet presAssocID="{0C564702-0655-4BCC-9B1D-90C039572C6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6BED89F1-2E69-4F56-83CD-46F5626299CD}" type="pres">
      <dgm:prSet presAssocID="{0C564702-0655-4BCC-9B1D-90C039572C69}" presName="descendantText" presStyleLbl="alignAcc1" presStyleIdx="1" presStyleCnt="3">
        <dgm:presLayoutVars>
          <dgm:bulletEnabled val="1"/>
        </dgm:presLayoutVars>
      </dgm:prSet>
      <dgm:spPr/>
    </dgm:pt>
    <dgm:pt modelId="{2FF92321-6CFE-4BE9-AE54-064A0E68BB56}" type="pres">
      <dgm:prSet presAssocID="{945DA454-B7E8-4208-8443-F07C16DF7D9D}" presName="sp" presStyleCnt="0"/>
      <dgm:spPr/>
    </dgm:pt>
    <dgm:pt modelId="{331686F4-6575-4976-AB4A-A996949E7062}" type="pres">
      <dgm:prSet presAssocID="{768D6CF8-A574-471B-9F28-E429DB9B4D96}" presName="composite" presStyleCnt="0"/>
      <dgm:spPr/>
    </dgm:pt>
    <dgm:pt modelId="{13796E2F-FC75-43B6-B7E6-276EE2A1689A}" type="pres">
      <dgm:prSet presAssocID="{768D6CF8-A574-471B-9F28-E429DB9B4D96}" presName="parentText" presStyleLbl="alignNode1" presStyleIdx="2" presStyleCnt="3" custLinFactNeighborY="1447">
        <dgm:presLayoutVars>
          <dgm:chMax val="1"/>
          <dgm:bulletEnabled val="1"/>
        </dgm:presLayoutVars>
      </dgm:prSet>
      <dgm:spPr/>
    </dgm:pt>
    <dgm:pt modelId="{A2C2EA55-2643-4006-B889-E071AAD18150}" type="pres">
      <dgm:prSet presAssocID="{768D6CF8-A574-471B-9F28-E429DB9B4D9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AB68F705-B5DC-4354-A178-D3189531D1A9}" srcId="{E66A0D8F-4CFC-4767-8109-C9360AA0A92E}" destId="{8C4614CA-C78D-403E-9B89-8063B9634F74}" srcOrd="0" destOrd="0" parTransId="{5BFD331B-907C-4A9E-B9AA-4EFBCB96733C}" sibTransId="{8A4040F7-A007-494C-8CCD-11B43B5A8A39}"/>
    <dgm:cxn modelId="{1C35860B-4DEF-440C-9CAD-4887219B2B1B}" srcId="{0C564702-0655-4BCC-9B1D-90C039572C69}" destId="{9A4E925F-74EF-467E-9A5E-A76ECBD9CBB2}" srcOrd="0" destOrd="0" parTransId="{E0CD0CC2-B393-4FCC-B1F3-F637E129DFFF}" sibTransId="{DF107EB4-3E6A-4344-BBCA-274ED519B466}"/>
    <dgm:cxn modelId="{66202E19-DCC6-4388-B21E-C01B02B6F192}" srcId="{8C4614CA-C78D-403E-9B89-8063B9634F74}" destId="{8FA79041-D174-426A-8D3D-00719578418F}" srcOrd="0" destOrd="0" parTransId="{87385D5B-8833-4A56-96DB-E1871297EB4C}" sibTransId="{91C436D2-44A3-45BE-9737-E14EC2B84EF0}"/>
    <dgm:cxn modelId="{6628962F-782D-43B4-A103-63EDF38DEC51}" type="presOf" srcId="{8FA79041-D174-426A-8D3D-00719578418F}" destId="{2095BFF9-D98E-473B-8DE3-B105C4FE51FC}" srcOrd="0" destOrd="0" presId="urn:microsoft.com/office/officeart/2005/8/layout/chevron2"/>
    <dgm:cxn modelId="{2FE2B33A-FE9E-423E-9CE5-F8E34526019C}" srcId="{E66A0D8F-4CFC-4767-8109-C9360AA0A92E}" destId="{768D6CF8-A574-471B-9F28-E429DB9B4D96}" srcOrd="2" destOrd="0" parTransId="{30D54312-5823-49CD-B1BC-C74D9DB11CA6}" sibTransId="{1DCDD015-213B-4BF8-80EE-1F38D9289608}"/>
    <dgm:cxn modelId="{4163268D-3F83-48E1-B8E5-6EB98F8D0928}" srcId="{768D6CF8-A574-471B-9F28-E429DB9B4D96}" destId="{42C51380-9082-4F28-A246-E6641809EEEB}" srcOrd="0" destOrd="0" parTransId="{AF32DC7A-F81F-44DD-831D-FCCA1A6BA1C1}" sibTransId="{F1DAAE72-C738-4914-B7D1-7C95C450E08F}"/>
    <dgm:cxn modelId="{E4AB9C93-E42A-430B-8914-67D29ACFB7D5}" type="presOf" srcId="{8C4614CA-C78D-403E-9B89-8063B9634F74}" destId="{C2830565-5E47-4B11-8099-C81417C7A87F}" srcOrd="0" destOrd="0" presId="urn:microsoft.com/office/officeart/2005/8/layout/chevron2"/>
    <dgm:cxn modelId="{05EDE7A0-5689-4A1E-84FF-FF8FA7A6E279}" type="presOf" srcId="{E66A0D8F-4CFC-4767-8109-C9360AA0A92E}" destId="{44F7B4E1-4D68-42CE-910E-3D54FA1FEC68}" srcOrd="0" destOrd="0" presId="urn:microsoft.com/office/officeart/2005/8/layout/chevron2"/>
    <dgm:cxn modelId="{B35791A3-E68E-42EB-B7A6-643520B978A4}" type="presOf" srcId="{9A4E925F-74EF-467E-9A5E-A76ECBD9CBB2}" destId="{6BED89F1-2E69-4F56-83CD-46F5626299CD}" srcOrd="0" destOrd="0" presId="urn:microsoft.com/office/officeart/2005/8/layout/chevron2"/>
    <dgm:cxn modelId="{1D25B1C6-4253-4BC7-9286-4B7219BBB1D9}" srcId="{E66A0D8F-4CFC-4767-8109-C9360AA0A92E}" destId="{0C564702-0655-4BCC-9B1D-90C039572C69}" srcOrd="1" destOrd="0" parTransId="{462B75FD-AB23-4287-B785-B840C2571557}" sibTransId="{945DA454-B7E8-4208-8443-F07C16DF7D9D}"/>
    <dgm:cxn modelId="{69BAA7D4-88AB-4104-8864-D48BA498942C}" srcId="{8C4614CA-C78D-403E-9B89-8063B9634F74}" destId="{D5764632-8FF1-46EC-AC70-34C23A6929BF}" srcOrd="1" destOrd="0" parTransId="{35989DDE-5AA3-4947-85B4-5FEB3DEE2B83}" sibTransId="{7E292226-98F4-456F-9431-410AF5A8D35E}"/>
    <dgm:cxn modelId="{BC8895DB-4D4A-4993-8025-88738DE558C4}" type="presOf" srcId="{42C51380-9082-4F28-A246-E6641809EEEB}" destId="{A2C2EA55-2643-4006-B889-E071AAD18150}" srcOrd="0" destOrd="0" presId="urn:microsoft.com/office/officeart/2005/8/layout/chevron2"/>
    <dgm:cxn modelId="{F5FFB8F3-4B08-41A7-8C20-D1C4332E9450}" type="presOf" srcId="{D5764632-8FF1-46EC-AC70-34C23A6929BF}" destId="{2095BFF9-D98E-473B-8DE3-B105C4FE51FC}" srcOrd="0" destOrd="1" presId="urn:microsoft.com/office/officeart/2005/8/layout/chevron2"/>
    <dgm:cxn modelId="{5A7321F9-87E1-4010-833E-CC14EE8D2CE5}" type="presOf" srcId="{768D6CF8-A574-471B-9F28-E429DB9B4D96}" destId="{13796E2F-FC75-43B6-B7E6-276EE2A1689A}" srcOrd="0" destOrd="0" presId="urn:microsoft.com/office/officeart/2005/8/layout/chevron2"/>
    <dgm:cxn modelId="{E6DC05FA-5450-49B6-ADCF-B98FEC110792}" type="presOf" srcId="{0C564702-0655-4BCC-9B1D-90C039572C69}" destId="{6E1947F9-F63D-49BB-913B-C85B8D1E2046}" srcOrd="0" destOrd="0" presId="urn:microsoft.com/office/officeart/2005/8/layout/chevron2"/>
    <dgm:cxn modelId="{2BEDEAFE-76CB-4EA1-8C08-E3BB319DA1A7}" type="presParOf" srcId="{44F7B4E1-4D68-42CE-910E-3D54FA1FEC68}" destId="{D279C201-9F18-4419-9412-CEE7A6EEFE38}" srcOrd="0" destOrd="0" presId="urn:microsoft.com/office/officeart/2005/8/layout/chevron2"/>
    <dgm:cxn modelId="{DCD3BF4C-51E1-423E-96A9-AB7CDEE37845}" type="presParOf" srcId="{D279C201-9F18-4419-9412-CEE7A6EEFE38}" destId="{C2830565-5E47-4B11-8099-C81417C7A87F}" srcOrd="0" destOrd="0" presId="urn:microsoft.com/office/officeart/2005/8/layout/chevron2"/>
    <dgm:cxn modelId="{D3E0D3FF-2C86-46D6-BE73-BD74DD21202C}" type="presParOf" srcId="{D279C201-9F18-4419-9412-CEE7A6EEFE38}" destId="{2095BFF9-D98E-473B-8DE3-B105C4FE51FC}" srcOrd="1" destOrd="0" presId="urn:microsoft.com/office/officeart/2005/8/layout/chevron2"/>
    <dgm:cxn modelId="{D9273FEF-A0F6-45E2-AE51-5F88EF0C1B3F}" type="presParOf" srcId="{44F7B4E1-4D68-42CE-910E-3D54FA1FEC68}" destId="{30B09F04-5E35-40DA-AE68-C397067FF2C9}" srcOrd="1" destOrd="0" presId="urn:microsoft.com/office/officeart/2005/8/layout/chevron2"/>
    <dgm:cxn modelId="{F4C22892-28C1-4067-BC12-4E2A3F25F2FD}" type="presParOf" srcId="{44F7B4E1-4D68-42CE-910E-3D54FA1FEC68}" destId="{26ECA4D0-D6CE-41C7-8B7B-7CB2DE347B39}" srcOrd="2" destOrd="0" presId="urn:microsoft.com/office/officeart/2005/8/layout/chevron2"/>
    <dgm:cxn modelId="{62E6D680-9DF2-41E2-BEAD-8706C0B06190}" type="presParOf" srcId="{26ECA4D0-D6CE-41C7-8B7B-7CB2DE347B39}" destId="{6E1947F9-F63D-49BB-913B-C85B8D1E2046}" srcOrd="0" destOrd="0" presId="urn:microsoft.com/office/officeart/2005/8/layout/chevron2"/>
    <dgm:cxn modelId="{2E659065-459D-49FE-BA96-B771DF6DC2D1}" type="presParOf" srcId="{26ECA4D0-D6CE-41C7-8B7B-7CB2DE347B39}" destId="{6BED89F1-2E69-4F56-83CD-46F5626299CD}" srcOrd="1" destOrd="0" presId="urn:microsoft.com/office/officeart/2005/8/layout/chevron2"/>
    <dgm:cxn modelId="{00567738-A330-4FB6-B1E9-55DD58610160}" type="presParOf" srcId="{44F7B4E1-4D68-42CE-910E-3D54FA1FEC68}" destId="{2FF92321-6CFE-4BE9-AE54-064A0E68BB56}" srcOrd="3" destOrd="0" presId="urn:microsoft.com/office/officeart/2005/8/layout/chevron2"/>
    <dgm:cxn modelId="{82D2DEF9-0603-4574-85E7-E53773E6FD17}" type="presParOf" srcId="{44F7B4E1-4D68-42CE-910E-3D54FA1FEC68}" destId="{331686F4-6575-4976-AB4A-A996949E7062}" srcOrd="4" destOrd="0" presId="urn:microsoft.com/office/officeart/2005/8/layout/chevron2"/>
    <dgm:cxn modelId="{8D9E2FA0-4862-4C02-BEF4-1CD826B5BBA5}" type="presParOf" srcId="{331686F4-6575-4976-AB4A-A996949E7062}" destId="{13796E2F-FC75-43B6-B7E6-276EE2A1689A}" srcOrd="0" destOrd="0" presId="urn:microsoft.com/office/officeart/2005/8/layout/chevron2"/>
    <dgm:cxn modelId="{A1DEE6C0-1F3B-4509-A5F1-A444B93BE416}" type="presParOf" srcId="{331686F4-6575-4976-AB4A-A996949E7062}" destId="{A2C2EA55-2643-4006-B889-E071AAD1815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F86F4B-B433-4A35-93FD-0E921EDF375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F03929-07EA-4F40-A558-5D9391675554}">
      <dgm:prSet phldrT="[Text]"/>
      <dgm:spPr/>
      <dgm:t>
        <a:bodyPr/>
        <a:lstStyle/>
        <a:p>
          <a:r>
            <a:rPr lang="sr-Latn-CS" dirty="0">
              <a:latin typeface="+mn-lt"/>
            </a:rPr>
            <a:t>I</a:t>
          </a:r>
          <a:endParaRPr lang="en-US" dirty="0">
            <a:latin typeface="+mn-lt"/>
          </a:endParaRPr>
        </a:p>
      </dgm:t>
    </dgm:pt>
    <dgm:pt modelId="{2BF82F40-A0F5-4CF6-9FC1-732E2D0E0F9E}" type="parTrans" cxnId="{BBD6316C-9663-4660-93CC-F0D854178A9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4B439D3-B39E-48A6-B678-9EF3C4F124E5}" type="sibTrans" cxnId="{BBD6316C-9663-4660-93CC-F0D854178A9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1D8E9CCF-0DE8-4E3D-B61C-BF2D1D20A5D7}">
      <dgm:prSet phldrT="[Text]" custT="1"/>
      <dgm:spPr/>
      <dgm:t>
        <a:bodyPr/>
        <a:lstStyle/>
        <a:p>
          <a:r>
            <a:rPr lang="sr-Cyrl-RS" sz="2000" dirty="0">
              <a:latin typeface="+mn-lt"/>
              <a:cs typeface="Times New Roman" pitchFamily="18" charset="0"/>
            </a:rPr>
            <a:t>Опстукција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УП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спојнице</a:t>
          </a:r>
          <a:endParaRPr lang="en-US" sz="2000" dirty="0">
            <a:latin typeface="+mn-lt"/>
            <a:cs typeface="Times New Roman" pitchFamily="18" charset="0"/>
          </a:endParaRPr>
        </a:p>
      </dgm:t>
    </dgm:pt>
    <dgm:pt modelId="{83861EB1-A6A1-4AB9-BB60-FCCD46B38169}" type="parTrans" cxnId="{192C1199-5D56-43E4-9AA7-22A8EFAAA98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F11AE219-9A11-4198-9B1B-7ED83B0ADD87}" type="sibTrans" cxnId="{192C1199-5D56-43E4-9AA7-22A8EFAAA98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0CB60BC-2B36-4DD9-91DE-F084C111330A}">
      <dgm:prSet phldrT="[Text]"/>
      <dgm:spPr/>
      <dgm:t>
        <a:bodyPr/>
        <a:lstStyle/>
        <a:p>
          <a:r>
            <a:rPr lang="sr-Latn-CS" dirty="0">
              <a:latin typeface="+mn-lt"/>
            </a:rPr>
            <a:t>II</a:t>
          </a:r>
          <a:endParaRPr lang="en-US" dirty="0">
            <a:latin typeface="+mn-lt"/>
          </a:endParaRPr>
        </a:p>
      </dgm:t>
    </dgm:pt>
    <dgm:pt modelId="{C3300D80-4403-441D-8464-F6B65D779994}" type="parTrans" cxnId="{F5C82379-27AA-46E6-889C-330D185A73B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88D0B4C-5723-422D-856B-75464AED8185}" type="sibTrans" cxnId="{F5C82379-27AA-46E6-889C-330D185A73B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D0ED9ED3-1843-4467-B131-F0AFE0F086BC}">
      <dgm:prSet phldrT="[Text]" custT="1"/>
      <dgm:spPr/>
      <dgm:t>
        <a:bodyPr/>
        <a:lstStyle/>
        <a:p>
          <a:r>
            <a:rPr lang="sr-Cyrl-RS" sz="2000" dirty="0">
              <a:latin typeface="+mn-lt"/>
              <a:cs typeface="Times New Roman" pitchFamily="18" charset="0"/>
            </a:rPr>
            <a:t>Урин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протиче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нормално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од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реналне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карлице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према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уретеру</a:t>
          </a:r>
          <a:endParaRPr lang="en-US" sz="2000" dirty="0">
            <a:latin typeface="+mn-lt"/>
            <a:cs typeface="Times New Roman" pitchFamily="18" charset="0"/>
          </a:endParaRPr>
        </a:p>
      </dgm:t>
    </dgm:pt>
    <dgm:pt modelId="{D793873F-F5E7-442B-858F-03AD9FD4B533}" type="parTrans" cxnId="{99C85592-2AF2-4065-99C5-6A384EAF08A6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D30A04B-9DA2-4847-8330-05E0CEC8AAF5}" type="sibTrans" cxnId="{99C85592-2AF2-4065-99C5-6A384EAF08A6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D6F8377-93C7-4A2F-A10F-08276E5BD071}">
      <dgm:prSet phldrT="[Text]"/>
      <dgm:spPr/>
      <dgm:t>
        <a:bodyPr/>
        <a:lstStyle/>
        <a:p>
          <a:r>
            <a:rPr lang="sr-Latn-CS" dirty="0">
              <a:latin typeface="+mn-lt"/>
            </a:rPr>
            <a:t>III</a:t>
          </a:r>
          <a:endParaRPr lang="en-US" dirty="0">
            <a:latin typeface="+mn-lt"/>
          </a:endParaRPr>
        </a:p>
      </dgm:t>
    </dgm:pt>
    <dgm:pt modelId="{14B3D840-D03B-4CC9-8846-EEB0B474F7CA}" type="parTrans" cxnId="{E1E7F9B0-B21F-4FCB-8769-F9C70FBD1C3A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9134EB0-A2AB-4A81-A36A-10F77061D054}" type="sibTrans" cxnId="{E1E7F9B0-B21F-4FCB-8769-F9C70FBD1C3A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7F0ACE5-54C6-4443-8CD2-EC7FB85F8E4A}">
      <dgm:prSet phldrT="[Text]" custT="1"/>
      <dgm:spPr/>
      <dgm:t>
        <a:bodyPr/>
        <a:lstStyle/>
        <a:p>
          <a:r>
            <a:rPr lang="sr-Cyrl-RS" sz="2000" dirty="0">
              <a:latin typeface="+mn-lt"/>
              <a:cs typeface="Times New Roman" pitchFamily="18" charset="0"/>
            </a:rPr>
            <a:t>Прогресивна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дилатација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и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изразитије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смањење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ефикасности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пражњења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колекторног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система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бубрега</a:t>
          </a:r>
          <a:endParaRPr lang="en-US" sz="2000" dirty="0">
            <a:latin typeface="+mn-lt"/>
            <a:cs typeface="Times New Roman" pitchFamily="18" charset="0"/>
          </a:endParaRPr>
        </a:p>
      </dgm:t>
    </dgm:pt>
    <dgm:pt modelId="{46B4E122-E96D-4306-999C-0D6EA7663FC7}" type="parTrans" cxnId="{C01D1FD1-41E0-485C-A160-C51500D7A62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4315D1F-5E9C-4BAA-9D1E-C64D97DAEA1F}" type="sibTrans" cxnId="{C01D1FD1-41E0-485C-A160-C51500D7A62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A0D0178-BFB1-48C4-93BB-6DC20DB3D634}">
      <dgm:prSet phldrT="[Text]"/>
      <dgm:spPr/>
      <dgm:t>
        <a:bodyPr/>
        <a:lstStyle/>
        <a:p>
          <a:r>
            <a:rPr lang="sr-Latn-CS" dirty="0">
              <a:latin typeface="+mn-lt"/>
            </a:rPr>
            <a:t>IV</a:t>
          </a:r>
          <a:endParaRPr lang="en-US" dirty="0">
            <a:latin typeface="+mn-lt"/>
          </a:endParaRPr>
        </a:p>
      </dgm:t>
    </dgm:pt>
    <dgm:pt modelId="{A2290BBF-0734-4B0F-8CCA-2267D4CE917F}" type="parTrans" cxnId="{6B0A09C3-4C0B-4E60-A575-306201F5F48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2B555999-1878-4E16-9633-FFB21D726CAF}" type="sibTrans" cxnId="{6B0A09C3-4C0B-4E60-A575-306201F5F48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0808D52-4D9F-4B00-907D-A744ADAE8058}">
      <dgm:prSet custT="1"/>
      <dgm:spPr/>
      <dgm:t>
        <a:bodyPr/>
        <a:lstStyle/>
        <a:p>
          <a:r>
            <a:rPr lang="sr-Cyrl-RS" sz="2000" dirty="0">
              <a:latin typeface="+mn-lt"/>
              <a:cs typeface="Times New Roman" pitchFamily="18" charset="0"/>
            </a:rPr>
            <a:t>Смањење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ГФР</a:t>
          </a:r>
          <a:r>
            <a:rPr lang="sr-Latn-CS" sz="2000" dirty="0">
              <a:latin typeface="+mn-lt"/>
              <a:cs typeface="Times New Roman" pitchFamily="18" charset="0"/>
            </a:rPr>
            <a:t> – </a:t>
          </a:r>
          <a:r>
            <a:rPr lang="sr-Cyrl-RS" sz="2000" dirty="0">
              <a:latin typeface="+mn-lt"/>
              <a:cs typeface="Times New Roman" pitchFamily="18" charset="0"/>
            </a:rPr>
            <a:t>одговор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бубрега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повећање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притиска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проксимално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од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опструкције</a:t>
          </a:r>
          <a:r>
            <a:rPr lang="sr-Latn-CS" sz="2000" dirty="0">
              <a:latin typeface="+mn-lt"/>
              <a:cs typeface="Times New Roman" pitchFamily="18" charset="0"/>
            </a:rPr>
            <a:t>, </a:t>
          </a:r>
          <a:r>
            <a:rPr lang="sr-Cyrl-RS" sz="2000" dirty="0">
              <a:latin typeface="+mn-lt"/>
              <a:cs typeface="Times New Roman" pitchFamily="18" charset="0"/>
            </a:rPr>
            <a:t>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након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дужег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времена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настаје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иреверзибилно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оштећење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бубрежне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функције</a:t>
          </a:r>
          <a:r>
            <a:rPr lang="sr-Latn-CS" sz="2000" dirty="0">
              <a:latin typeface="+mn-lt"/>
              <a:cs typeface="Times New Roman" pitchFamily="18" charset="0"/>
            </a:rPr>
            <a:t> (</a:t>
          </a:r>
          <a:r>
            <a:rPr lang="sr-Cyrl-RS" sz="2000" dirty="0">
              <a:latin typeface="+mn-lt"/>
              <a:cs typeface="Times New Roman" pitchFamily="18" charset="0"/>
            </a:rPr>
            <a:t>опструктивна</a:t>
          </a:r>
          <a:r>
            <a:rPr lang="sr-Latn-CS" sz="2000" dirty="0">
              <a:latin typeface="+mn-lt"/>
              <a:cs typeface="Times New Roman" pitchFamily="18" charset="0"/>
            </a:rPr>
            <a:t> </a:t>
          </a:r>
          <a:r>
            <a:rPr lang="sr-Cyrl-RS" sz="2000" dirty="0">
              <a:latin typeface="+mn-lt"/>
              <a:cs typeface="Times New Roman" pitchFamily="18" charset="0"/>
            </a:rPr>
            <a:t>нефропатија</a:t>
          </a:r>
          <a:r>
            <a:rPr lang="sr-Latn-CS" sz="2000" dirty="0">
              <a:latin typeface="+mn-lt"/>
              <a:cs typeface="Times New Roman" pitchFamily="18" charset="0"/>
            </a:rPr>
            <a:t>)</a:t>
          </a:r>
          <a:endParaRPr lang="en-US" sz="2000" dirty="0">
            <a:latin typeface="+mn-lt"/>
            <a:cs typeface="Times New Roman" pitchFamily="18" charset="0"/>
          </a:endParaRPr>
        </a:p>
      </dgm:t>
    </dgm:pt>
    <dgm:pt modelId="{49074FE3-5E35-4DD9-B8A2-37FCB24DDF35}" type="parTrans" cxnId="{D63868FF-8CC4-46F9-AA76-941D13337E7D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41E81A7-2CE7-490D-9333-F4CE5BA751F1}" type="sibTrans" cxnId="{D63868FF-8CC4-46F9-AA76-941D13337E7D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58DE9FE-72F2-4A65-852C-7EDECB6BFC76}" type="pres">
      <dgm:prSet presAssocID="{43F86F4B-B433-4A35-93FD-0E921EDF375B}" presName="linearFlow" presStyleCnt="0">
        <dgm:presLayoutVars>
          <dgm:dir/>
          <dgm:animLvl val="lvl"/>
          <dgm:resizeHandles val="exact"/>
        </dgm:presLayoutVars>
      </dgm:prSet>
      <dgm:spPr/>
    </dgm:pt>
    <dgm:pt modelId="{EBB03642-CAAD-4052-A897-B476E4292DA5}" type="pres">
      <dgm:prSet presAssocID="{6AF03929-07EA-4F40-A558-5D9391675554}" presName="composite" presStyleCnt="0"/>
      <dgm:spPr/>
    </dgm:pt>
    <dgm:pt modelId="{E2100828-7183-4FFD-B906-955199A9D0D3}" type="pres">
      <dgm:prSet presAssocID="{6AF03929-07EA-4F40-A558-5D9391675554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9750E3D8-E32F-4AAE-9113-7E3FE6FE789D}" type="pres">
      <dgm:prSet presAssocID="{6AF03929-07EA-4F40-A558-5D9391675554}" presName="descendantText" presStyleLbl="alignAcc1" presStyleIdx="0" presStyleCnt="4">
        <dgm:presLayoutVars>
          <dgm:bulletEnabled val="1"/>
        </dgm:presLayoutVars>
      </dgm:prSet>
      <dgm:spPr/>
    </dgm:pt>
    <dgm:pt modelId="{D62A1338-D7B8-41D6-9B8D-AD1890AA8AE4}" type="pres">
      <dgm:prSet presAssocID="{04B439D3-B39E-48A6-B678-9EF3C4F124E5}" presName="sp" presStyleCnt="0"/>
      <dgm:spPr/>
    </dgm:pt>
    <dgm:pt modelId="{272BECEB-E6DC-4040-A788-76E17C526533}" type="pres">
      <dgm:prSet presAssocID="{30CB60BC-2B36-4DD9-91DE-F084C111330A}" presName="composite" presStyleCnt="0"/>
      <dgm:spPr/>
    </dgm:pt>
    <dgm:pt modelId="{65545F8B-685A-4C9E-8396-0A8152F1566B}" type="pres">
      <dgm:prSet presAssocID="{30CB60BC-2B36-4DD9-91DE-F084C111330A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0341D300-DD2A-49C4-98DB-AAB71C3513CD}" type="pres">
      <dgm:prSet presAssocID="{30CB60BC-2B36-4DD9-91DE-F084C111330A}" presName="descendantText" presStyleLbl="alignAcc1" presStyleIdx="1" presStyleCnt="4">
        <dgm:presLayoutVars>
          <dgm:bulletEnabled val="1"/>
        </dgm:presLayoutVars>
      </dgm:prSet>
      <dgm:spPr/>
    </dgm:pt>
    <dgm:pt modelId="{19A684F0-4F11-49AB-8EC2-0376CB5993E0}" type="pres">
      <dgm:prSet presAssocID="{088D0B4C-5723-422D-856B-75464AED8185}" presName="sp" presStyleCnt="0"/>
      <dgm:spPr/>
    </dgm:pt>
    <dgm:pt modelId="{E6E04654-23CF-4CDB-A6F0-AB1D77895FBF}" type="pres">
      <dgm:prSet presAssocID="{6D6F8377-93C7-4A2F-A10F-08276E5BD071}" presName="composite" presStyleCnt="0"/>
      <dgm:spPr/>
    </dgm:pt>
    <dgm:pt modelId="{3E5176D4-AA36-49C6-9482-1972DBF9C35F}" type="pres">
      <dgm:prSet presAssocID="{6D6F8377-93C7-4A2F-A10F-08276E5BD071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27A73B15-A37C-4DE4-A345-A75F9014FFEC}" type="pres">
      <dgm:prSet presAssocID="{6D6F8377-93C7-4A2F-A10F-08276E5BD071}" presName="descendantText" presStyleLbl="alignAcc1" presStyleIdx="2" presStyleCnt="4">
        <dgm:presLayoutVars>
          <dgm:bulletEnabled val="1"/>
        </dgm:presLayoutVars>
      </dgm:prSet>
      <dgm:spPr/>
    </dgm:pt>
    <dgm:pt modelId="{6E33AD59-320C-4916-8617-1E7FD208D490}" type="pres">
      <dgm:prSet presAssocID="{E9134EB0-A2AB-4A81-A36A-10F77061D054}" presName="sp" presStyleCnt="0"/>
      <dgm:spPr/>
    </dgm:pt>
    <dgm:pt modelId="{B1DCE61C-8F86-4BA7-B00F-1E6262592218}" type="pres">
      <dgm:prSet presAssocID="{3A0D0178-BFB1-48C4-93BB-6DC20DB3D634}" presName="composite" presStyleCnt="0"/>
      <dgm:spPr/>
    </dgm:pt>
    <dgm:pt modelId="{AD4238A4-D680-4B9D-88A6-5E7A510BED90}" type="pres">
      <dgm:prSet presAssocID="{3A0D0178-BFB1-48C4-93BB-6DC20DB3D634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BBC59C06-D0BE-4C0A-9C19-D14646A16C77}" type="pres">
      <dgm:prSet presAssocID="{3A0D0178-BFB1-48C4-93BB-6DC20DB3D634}" presName="descendantText" presStyleLbl="alignAcc1" presStyleIdx="3" presStyleCnt="4" custScaleY="152374">
        <dgm:presLayoutVars>
          <dgm:bulletEnabled val="1"/>
        </dgm:presLayoutVars>
      </dgm:prSet>
      <dgm:spPr/>
    </dgm:pt>
  </dgm:ptLst>
  <dgm:cxnLst>
    <dgm:cxn modelId="{B6A2E720-3C9D-43C8-AE7D-35E3C16FDD77}" type="presOf" srcId="{3A0D0178-BFB1-48C4-93BB-6DC20DB3D634}" destId="{AD4238A4-D680-4B9D-88A6-5E7A510BED90}" srcOrd="0" destOrd="0" presId="urn:microsoft.com/office/officeart/2005/8/layout/chevron2"/>
    <dgm:cxn modelId="{D441EA45-2F7A-4031-9C0E-D187EAB0BD58}" type="presOf" srcId="{6D6F8377-93C7-4A2F-A10F-08276E5BD071}" destId="{3E5176D4-AA36-49C6-9482-1972DBF9C35F}" srcOrd="0" destOrd="0" presId="urn:microsoft.com/office/officeart/2005/8/layout/chevron2"/>
    <dgm:cxn modelId="{BBD6316C-9663-4660-93CC-F0D854178A93}" srcId="{43F86F4B-B433-4A35-93FD-0E921EDF375B}" destId="{6AF03929-07EA-4F40-A558-5D9391675554}" srcOrd="0" destOrd="0" parTransId="{2BF82F40-A0F5-4CF6-9FC1-732E2D0E0F9E}" sibTransId="{04B439D3-B39E-48A6-B678-9EF3C4F124E5}"/>
    <dgm:cxn modelId="{D500DB77-C337-4427-9E8A-EB3015FD1BBA}" type="presOf" srcId="{D0ED9ED3-1843-4467-B131-F0AFE0F086BC}" destId="{0341D300-DD2A-49C4-98DB-AAB71C3513CD}" srcOrd="0" destOrd="0" presId="urn:microsoft.com/office/officeart/2005/8/layout/chevron2"/>
    <dgm:cxn modelId="{F5C82379-27AA-46E6-889C-330D185A73B9}" srcId="{43F86F4B-B433-4A35-93FD-0E921EDF375B}" destId="{30CB60BC-2B36-4DD9-91DE-F084C111330A}" srcOrd="1" destOrd="0" parTransId="{C3300D80-4403-441D-8464-F6B65D779994}" sibTransId="{088D0B4C-5723-422D-856B-75464AED8185}"/>
    <dgm:cxn modelId="{E0597683-B799-4399-9EE1-EB91085AF749}" type="presOf" srcId="{77F0ACE5-54C6-4443-8CD2-EC7FB85F8E4A}" destId="{27A73B15-A37C-4DE4-A345-A75F9014FFEC}" srcOrd="0" destOrd="0" presId="urn:microsoft.com/office/officeart/2005/8/layout/chevron2"/>
    <dgm:cxn modelId="{99C85592-2AF2-4065-99C5-6A384EAF08A6}" srcId="{30CB60BC-2B36-4DD9-91DE-F084C111330A}" destId="{D0ED9ED3-1843-4467-B131-F0AFE0F086BC}" srcOrd="0" destOrd="0" parTransId="{D793873F-F5E7-442B-858F-03AD9FD4B533}" sibTransId="{ED30A04B-9DA2-4847-8330-05E0CEC8AAF5}"/>
    <dgm:cxn modelId="{192C1199-5D56-43E4-9AA7-22A8EFAAA982}" srcId="{6AF03929-07EA-4F40-A558-5D9391675554}" destId="{1D8E9CCF-0DE8-4E3D-B61C-BF2D1D20A5D7}" srcOrd="0" destOrd="0" parTransId="{83861EB1-A6A1-4AB9-BB60-FCCD46B38169}" sibTransId="{F11AE219-9A11-4198-9B1B-7ED83B0ADD87}"/>
    <dgm:cxn modelId="{0D6BE4A5-DE5C-40BF-A741-455574455DFC}" type="presOf" srcId="{30CB60BC-2B36-4DD9-91DE-F084C111330A}" destId="{65545F8B-685A-4C9E-8396-0A8152F1566B}" srcOrd="0" destOrd="0" presId="urn:microsoft.com/office/officeart/2005/8/layout/chevron2"/>
    <dgm:cxn modelId="{E1E7F9B0-B21F-4FCB-8769-F9C70FBD1C3A}" srcId="{43F86F4B-B433-4A35-93FD-0E921EDF375B}" destId="{6D6F8377-93C7-4A2F-A10F-08276E5BD071}" srcOrd="2" destOrd="0" parTransId="{14B3D840-D03B-4CC9-8846-EEB0B474F7CA}" sibTransId="{E9134EB0-A2AB-4A81-A36A-10F77061D054}"/>
    <dgm:cxn modelId="{35DEB9B3-1A13-4833-A440-0451474DF8A2}" type="presOf" srcId="{6AF03929-07EA-4F40-A558-5D9391675554}" destId="{E2100828-7183-4FFD-B906-955199A9D0D3}" srcOrd="0" destOrd="0" presId="urn:microsoft.com/office/officeart/2005/8/layout/chevron2"/>
    <dgm:cxn modelId="{0CCEB6B6-AFCE-4700-8DAD-DFD9E9DDCE3E}" type="presOf" srcId="{1D8E9CCF-0DE8-4E3D-B61C-BF2D1D20A5D7}" destId="{9750E3D8-E32F-4AAE-9113-7E3FE6FE789D}" srcOrd="0" destOrd="0" presId="urn:microsoft.com/office/officeart/2005/8/layout/chevron2"/>
    <dgm:cxn modelId="{48B4CABE-CFB7-43D4-9C3B-F27ADDED9CC0}" type="presOf" srcId="{43F86F4B-B433-4A35-93FD-0E921EDF375B}" destId="{058DE9FE-72F2-4A65-852C-7EDECB6BFC76}" srcOrd="0" destOrd="0" presId="urn:microsoft.com/office/officeart/2005/8/layout/chevron2"/>
    <dgm:cxn modelId="{6B0A09C3-4C0B-4E60-A575-306201F5F483}" srcId="{43F86F4B-B433-4A35-93FD-0E921EDF375B}" destId="{3A0D0178-BFB1-48C4-93BB-6DC20DB3D634}" srcOrd="3" destOrd="0" parTransId="{A2290BBF-0734-4B0F-8CCA-2267D4CE917F}" sibTransId="{2B555999-1878-4E16-9633-FFB21D726CAF}"/>
    <dgm:cxn modelId="{C01D1FD1-41E0-485C-A160-C51500D7A623}" srcId="{6D6F8377-93C7-4A2F-A10F-08276E5BD071}" destId="{77F0ACE5-54C6-4443-8CD2-EC7FB85F8E4A}" srcOrd="0" destOrd="0" parTransId="{46B4E122-E96D-4306-999C-0D6EA7663FC7}" sibTransId="{34315D1F-5E9C-4BAA-9D1E-C64D97DAEA1F}"/>
    <dgm:cxn modelId="{5E8DB1D8-E8CC-4C0D-9FA6-B795004DEC62}" type="presOf" srcId="{70808D52-4D9F-4B00-907D-A744ADAE8058}" destId="{BBC59C06-D0BE-4C0A-9C19-D14646A16C77}" srcOrd="0" destOrd="0" presId="urn:microsoft.com/office/officeart/2005/8/layout/chevron2"/>
    <dgm:cxn modelId="{D63868FF-8CC4-46F9-AA76-941D13337E7D}" srcId="{3A0D0178-BFB1-48C4-93BB-6DC20DB3D634}" destId="{70808D52-4D9F-4B00-907D-A744ADAE8058}" srcOrd="0" destOrd="0" parTransId="{49074FE3-5E35-4DD9-B8A2-37FCB24DDF35}" sibTransId="{741E81A7-2CE7-490D-9333-F4CE5BA751F1}"/>
    <dgm:cxn modelId="{ECE6EDBD-D871-4FF9-A368-A708B0F4A093}" type="presParOf" srcId="{058DE9FE-72F2-4A65-852C-7EDECB6BFC76}" destId="{EBB03642-CAAD-4052-A897-B476E4292DA5}" srcOrd="0" destOrd="0" presId="urn:microsoft.com/office/officeart/2005/8/layout/chevron2"/>
    <dgm:cxn modelId="{F3CE7B04-607B-4E27-8A4D-3F5080491AB8}" type="presParOf" srcId="{EBB03642-CAAD-4052-A897-B476E4292DA5}" destId="{E2100828-7183-4FFD-B906-955199A9D0D3}" srcOrd="0" destOrd="0" presId="urn:microsoft.com/office/officeart/2005/8/layout/chevron2"/>
    <dgm:cxn modelId="{1931EA49-BDD0-41F9-9BA2-65BEB795DE25}" type="presParOf" srcId="{EBB03642-CAAD-4052-A897-B476E4292DA5}" destId="{9750E3D8-E32F-4AAE-9113-7E3FE6FE789D}" srcOrd="1" destOrd="0" presId="urn:microsoft.com/office/officeart/2005/8/layout/chevron2"/>
    <dgm:cxn modelId="{F1E763C8-6504-4DA8-BE5C-7BF631FB42ED}" type="presParOf" srcId="{058DE9FE-72F2-4A65-852C-7EDECB6BFC76}" destId="{D62A1338-D7B8-41D6-9B8D-AD1890AA8AE4}" srcOrd="1" destOrd="0" presId="urn:microsoft.com/office/officeart/2005/8/layout/chevron2"/>
    <dgm:cxn modelId="{A36FF464-BF16-49D5-88FD-74008A74AC80}" type="presParOf" srcId="{058DE9FE-72F2-4A65-852C-7EDECB6BFC76}" destId="{272BECEB-E6DC-4040-A788-76E17C526533}" srcOrd="2" destOrd="0" presId="urn:microsoft.com/office/officeart/2005/8/layout/chevron2"/>
    <dgm:cxn modelId="{5EAB045D-DE69-4401-A904-18605C204709}" type="presParOf" srcId="{272BECEB-E6DC-4040-A788-76E17C526533}" destId="{65545F8B-685A-4C9E-8396-0A8152F1566B}" srcOrd="0" destOrd="0" presId="urn:microsoft.com/office/officeart/2005/8/layout/chevron2"/>
    <dgm:cxn modelId="{B3B566B0-5616-4B63-851F-0B1A37DE5A86}" type="presParOf" srcId="{272BECEB-E6DC-4040-A788-76E17C526533}" destId="{0341D300-DD2A-49C4-98DB-AAB71C3513CD}" srcOrd="1" destOrd="0" presId="urn:microsoft.com/office/officeart/2005/8/layout/chevron2"/>
    <dgm:cxn modelId="{378F8C5D-BC7D-45FA-8834-FCDFF916B40F}" type="presParOf" srcId="{058DE9FE-72F2-4A65-852C-7EDECB6BFC76}" destId="{19A684F0-4F11-49AB-8EC2-0376CB5993E0}" srcOrd="3" destOrd="0" presId="urn:microsoft.com/office/officeart/2005/8/layout/chevron2"/>
    <dgm:cxn modelId="{EF1880DD-A36C-4B44-89B0-905D758802B6}" type="presParOf" srcId="{058DE9FE-72F2-4A65-852C-7EDECB6BFC76}" destId="{E6E04654-23CF-4CDB-A6F0-AB1D77895FBF}" srcOrd="4" destOrd="0" presId="urn:microsoft.com/office/officeart/2005/8/layout/chevron2"/>
    <dgm:cxn modelId="{7E98157F-98B5-419B-9731-D99141A9C1D6}" type="presParOf" srcId="{E6E04654-23CF-4CDB-A6F0-AB1D77895FBF}" destId="{3E5176D4-AA36-49C6-9482-1972DBF9C35F}" srcOrd="0" destOrd="0" presId="urn:microsoft.com/office/officeart/2005/8/layout/chevron2"/>
    <dgm:cxn modelId="{2973423D-FA8A-473F-BA4E-8934C6548B36}" type="presParOf" srcId="{E6E04654-23CF-4CDB-A6F0-AB1D77895FBF}" destId="{27A73B15-A37C-4DE4-A345-A75F9014FFEC}" srcOrd="1" destOrd="0" presId="urn:microsoft.com/office/officeart/2005/8/layout/chevron2"/>
    <dgm:cxn modelId="{AF411D75-120C-478F-AE9A-50A349D1AFFA}" type="presParOf" srcId="{058DE9FE-72F2-4A65-852C-7EDECB6BFC76}" destId="{6E33AD59-320C-4916-8617-1E7FD208D490}" srcOrd="5" destOrd="0" presId="urn:microsoft.com/office/officeart/2005/8/layout/chevron2"/>
    <dgm:cxn modelId="{8C2B97BB-D31B-4D22-842D-8D1A6D345A54}" type="presParOf" srcId="{058DE9FE-72F2-4A65-852C-7EDECB6BFC76}" destId="{B1DCE61C-8F86-4BA7-B00F-1E6262592218}" srcOrd="6" destOrd="0" presId="urn:microsoft.com/office/officeart/2005/8/layout/chevron2"/>
    <dgm:cxn modelId="{71FB3EE2-2226-4880-9BB9-B2AF3F18A64D}" type="presParOf" srcId="{B1DCE61C-8F86-4BA7-B00F-1E6262592218}" destId="{AD4238A4-D680-4B9D-88A6-5E7A510BED90}" srcOrd="0" destOrd="0" presId="urn:microsoft.com/office/officeart/2005/8/layout/chevron2"/>
    <dgm:cxn modelId="{3D20BBFA-CCBA-4F63-BC4B-CD3EDC632D65}" type="presParOf" srcId="{B1DCE61C-8F86-4BA7-B00F-1E6262592218}" destId="{BBC59C06-D0BE-4C0A-9C19-D14646A16C7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30565-5E47-4B11-8099-C81417C7A87F}">
      <dsp:nvSpPr>
        <dsp:cNvPr id="0" name=""/>
        <dsp:cNvSpPr/>
      </dsp:nvSpPr>
      <dsp:spPr>
        <a:xfrm rot="5400000">
          <a:off x="-155957" y="156512"/>
          <a:ext cx="1039715" cy="7278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n-lt"/>
              <a:cs typeface="Times New Roman" pitchFamily="18" charset="0"/>
            </a:rPr>
            <a:t>60 </a:t>
          </a:r>
          <a:r>
            <a:rPr lang="sr-Cyrl-RS" sz="1400" kern="1200">
              <a:latin typeface="+mn-lt"/>
              <a:cs typeface="Times New Roman" pitchFamily="18" charset="0"/>
            </a:rPr>
            <a:t>с</a:t>
          </a:r>
          <a:endParaRPr lang="en-US" sz="1400" kern="1200" dirty="0">
            <a:latin typeface="+mn-lt"/>
            <a:cs typeface="Times New Roman" pitchFamily="18" charset="0"/>
          </a:endParaRPr>
        </a:p>
      </dsp:txBody>
      <dsp:txXfrm rot="-5400000">
        <a:off x="1" y="364454"/>
        <a:ext cx="727800" cy="311915"/>
      </dsp:txXfrm>
    </dsp:sp>
    <dsp:sp modelId="{2095BFF9-D98E-473B-8DE3-B105C4FE51FC}">
      <dsp:nvSpPr>
        <dsp:cNvPr id="0" name=""/>
        <dsp:cNvSpPr/>
      </dsp:nvSpPr>
      <dsp:spPr>
        <a:xfrm rot="5400000">
          <a:off x="2431878" y="-1703522"/>
          <a:ext cx="675815" cy="4083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Велики</a:t>
          </a:r>
          <a:r>
            <a:rPr lang="en-US" sz="1400" kern="1200" dirty="0"/>
            <a:t> </a:t>
          </a:r>
          <a:r>
            <a:rPr lang="en-US" sz="1400" kern="1200" dirty="0" err="1"/>
            <a:t>крвни</a:t>
          </a:r>
          <a:r>
            <a:rPr lang="en-US" sz="1400" kern="1200" dirty="0"/>
            <a:t> </a:t>
          </a:r>
          <a:r>
            <a:rPr lang="en-US" sz="1400" kern="1200" dirty="0" err="1"/>
            <a:t>судови</a:t>
          </a:r>
          <a:r>
            <a:rPr lang="en-US" sz="1400" kern="1200" dirty="0"/>
            <a:t> </a:t>
          </a:r>
          <a:endParaRPr lang="en-US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Васкуларни</a:t>
          </a:r>
          <a:r>
            <a:rPr lang="en-US" sz="1400" kern="1200" dirty="0"/>
            <a:t> </a:t>
          </a:r>
          <a:r>
            <a:rPr lang="en-US" sz="1400" kern="1200" dirty="0" err="1"/>
            <a:t>депои</a:t>
          </a:r>
          <a:r>
            <a:rPr lang="en-US" sz="1400" kern="1200" dirty="0"/>
            <a:t> </a:t>
          </a:r>
          <a:r>
            <a:rPr lang="en-US" sz="1400" kern="1200" dirty="0" err="1"/>
            <a:t>бубрега</a:t>
          </a:r>
          <a:r>
            <a:rPr lang="en-US" sz="1400" kern="1200" dirty="0"/>
            <a:t> и </a:t>
          </a:r>
          <a:r>
            <a:rPr lang="en-US" sz="1400" kern="1200" dirty="0" err="1"/>
            <a:t>околних</a:t>
          </a:r>
          <a:r>
            <a:rPr lang="en-US" sz="1400" kern="1200" dirty="0"/>
            <a:t> </a:t>
          </a:r>
          <a:r>
            <a:rPr lang="en-US" sz="1400" kern="1200" dirty="0" err="1"/>
            <a:t>органа</a:t>
          </a:r>
          <a:r>
            <a:rPr lang="en-US" sz="1400" kern="1200" dirty="0"/>
            <a:t> </a:t>
          </a:r>
          <a:endParaRPr lang="en-US" sz="1400" kern="1200" dirty="0">
            <a:latin typeface="+mn-lt"/>
          </a:endParaRPr>
        </a:p>
      </dsp:txBody>
      <dsp:txXfrm rot="-5400000">
        <a:off x="727801" y="33546"/>
        <a:ext cx="4050979" cy="609833"/>
      </dsp:txXfrm>
    </dsp:sp>
    <dsp:sp modelId="{6E1947F9-F63D-49BB-913B-C85B8D1E2046}">
      <dsp:nvSpPr>
        <dsp:cNvPr id="0" name=""/>
        <dsp:cNvSpPr/>
      </dsp:nvSpPr>
      <dsp:spPr>
        <a:xfrm rot="5400000">
          <a:off x="-155957" y="990640"/>
          <a:ext cx="1039715" cy="7278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n-lt"/>
            </a:rPr>
            <a:t>2-5 </a:t>
          </a:r>
          <a:r>
            <a:rPr lang="sr-Cyrl-RS" sz="1400" kern="1200" dirty="0">
              <a:latin typeface="+mn-lt"/>
            </a:rPr>
            <a:t>мин</a:t>
          </a:r>
          <a:r>
            <a:rPr lang="en-US" sz="1400" kern="1200" dirty="0">
              <a:latin typeface="+mn-lt"/>
            </a:rPr>
            <a:t>.</a:t>
          </a:r>
        </a:p>
      </dsp:txBody>
      <dsp:txXfrm rot="-5400000">
        <a:off x="1" y="1198582"/>
        <a:ext cx="727800" cy="311915"/>
      </dsp:txXfrm>
    </dsp:sp>
    <dsp:sp modelId="{6BED89F1-2E69-4F56-83CD-46F5626299CD}">
      <dsp:nvSpPr>
        <dsp:cNvPr id="0" name=""/>
        <dsp:cNvSpPr/>
      </dsp:nvSpPr>
      <dsp:spPr>
        <a:xfrm rot="5400000">
          <a:off x="2431878" y="-869394"/>
          <a:ext cx="675815" cy="4083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400" kern="1200" dirty="0">
              <a:latin typeface="+mn-lt"/>
            </a:rPr>
            <a:t>Паренхим</a:t>
          </a:r>
          <a:r>
            <a:rPr lang="en-US" sz="1400" kern="1200" dirty="0">
              <a:latin typeface="+mn-lt"/>
            </a:rPr>
            <a:t>  (</a:t>
          </a:r>
          <a:r>
            <a:rPr lang="sr-Cyrl-RS" sz="1400" kern="1200" dirty="0">
              <a:latin typeface="+mn-lt"/>
            </a:rPr>
            <a:t>преузимање</a:t>
          </a:r>
          <a:r>
            <a:rPr lang="en-US" sz="1400" kern="1200" dirty="0">
              <a:latin typeface="+mn-lt"/>
            </a:rPr>
            <a:t>)</a:t>
          </a:r>
        </a:p>
      </dsp:txBody>
      <dsp:txXfrm rot="-5400000">
        <a:off x="727801" y="867674"/>
        <a:ext cx="4050979" cy="609833"/>
      </dsp:txXfrm>
    </dsp:sp>
    <dsp:sp modelId="{13796E2F-FC75-43B6-B7E6-276EE2A1689A}">
      <dsp:nvSpPr>
        <dsp:cNvPr id="0" name=""/>
        <dsp:cNvSpPr/>
      </dsp:nvSpPr>
      <dsp:spPr>
        <a:xfrm rot="5400000">
          <a:off x="-155957" y="1825322"/>
          <a:ext cx="1039715" cy="7278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n-lt"/>
            </a:rPr>
            <a:t>&gt; 5 </a:t>
          </a:r>
          <a:r>
            <a:rPr lang="sr-Cyrl-RS" sz="1400" kern="1200" dirty="0">
              <a:latin typeface="+mn-lt"/>
            </a:rPr>
            <a:t>мин</a:t>
          </a:r>
          <a:r>
            <a:rPr lang="en-US" sz="1400" kern="1200" dirty="0">
              <a:latin typeface="+mn-lt"/>
            </a:rPr>
            <a:t>. </a:t>
          </a:r>
        </a:p>
      </dsp:txBody>
      <dsp:txXfrm rot="-5400000">
        <a:off x="1" y="2033264"/>
        <a:ext cx="727800" cy="311915"/>
      </dsp:txXfrm>
    </dsp:sp>
    <dsp:sp modelId="{A2C2EA55-2643-4006-B889-E071AAD18150}">
      <dsp:nvSpPr>
        <dsp:cNvPr id="0" name=""/>
        <dsp:cNvSpPr/>
      </dsp:nvSpPr>
      <dsp:spPr>
        <a:xfrm rot="5400000">
          <a:off x="2431878" y="-35267"/>
          <a:ext cx="675815" cy="40839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400" kern="1200" dirty="0">
              <a:latin typeface="+mn-lt"/>
            </a:rPr>
            <a:t>Пијелокаликсни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систем</a:t>
          </a:r>
          <a:r>
            <a:rPr lang="sr-Latn-CS" sz="1400" kern="1200" dirty="0">
              <a:latin typeface="+mn-lt"/>
            </a:rPr>
            <a:t> (</a:t>
          </a:r>
          <a:r>
            <a:rPr lang="sr-Cyrl-RS" sz="1400" kern="1200" dirty="0">
              <a:latin typeface="+mn-lt"/>
            </a:rPr>
            <a:t>уз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пратеће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смањење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радиоактивности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у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кори</a:t>
          </a:r>
          <a:r>
            <a:rPr lang="sr-Latn-CS" sz="1400" kern="1200" dirty="0">
              <a:latin typeface="+mn-lt"/>
            </a:rPr>
            <a:t> </a:t>
          </a:r>
          <a:r>
            <a:rPr lang="sr-Cyrl-RS" sz="1400" kern="1200" dirty="0">
              <a:latin typeface="+mn-lt"/>
            </a:rPr>
            <a:t>бубрега</a:t>
          </a:r>
          <a:r>
            <a:rPr lang="sr-Latn-CS" sz="1400" kern="1200" dirty="0">
              <a:latin typeface="+mn-lt"/>
            </a:rPr>
            <a:t>) </a:t>
          </a:r>
          <a:endParaRPr lang="en-US" sz="1400" kern="1200" dirty="0">
            <a:latin typeface="+mn-lt"/>
          </a:endParaRPr>
        </a:p>
      </dsp:txBody>
      <dsp:txXfrm rot="-5400000">
        <a:off x="727801" y="1701801"/>
        <a:ext cx="4050979" cy="6098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00828-7183-4FFD-B906-955199A9D0D3}">
      <dsp:nvSpPr>
        <dsp:cNvPr id="0" name=""/>
        <dsp:cNvSpPr/>
      </dsp:nvSpPr>
      <dsp:spPr>
        <a:xfrm rot="5400000">
          <a:off x="-164776" y="167597"/>
          <a:ext cx="1098510" cy="7689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200" kern="1200" dirty="0">
              <a:latin typeface="+mn-lt"/>
            </a:rPr>
            <a:t>I</a:t>
          </a:r>
          <a:endParaRPr lang="en-US" sz="2200" kern="1200" dirty="0">
            <a:latin typeface="+mn-lt"/>
          </a:endParaRPr>
        </a:p>
      </dsp:txBody>
      <dsp:txXfrm rot="-5400000">
        <a:off x="1" y="387300"/>
        <a:ext cx="768957" cy="329553"/>
      </dsp:txXfrm>
    </dsp:sp>
    <dsp:sp modelId="{9750E3D8-E32F-4AAE-9113-7E3FE6FE789D}">
      <dsp:nvSpPr>
        <dsp:cNvPr id="0" name=""/>
        <dsp:cNvSpPr/>
      </dsp:nvSpPr>
      <dsp:spPr>
        <a:xfrm rot="5400000">
          <a:off x="4795137" y="-4023358"/>
          <a:ext cx="714032" cy="87663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2000" kern="1200" dirty="0">
              <a:latin typeface="+mn-lt"/>
              <a:cs typeface="Times New Roman" pitchFamily="18" charset="0"/>
            </a:rPr>
            <a:t>Опстукција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УП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спојнице</a:t>
          </a:r>
          <a:endParaRPr lang="en-US" sz="2000" kern="1200" dirty="0">
            <a:latin typeface="+mn-lt"/>
            <a:cs typeface="Times New Roman" pitchFamily="18" charset="0"/>
          </a:endParaRPr>
        </a:p>
      </dsp:txBody>
      <dsp:txXfrm rot="-5400000">
        <a:off x="768957" y="37678"/>
        <a:ext cx="8731536" cy="644320"/>
      </dsp:txXfrm>
    </dsp:sp>
    <dsp:sp modelId="{65545F8B-685A-4C9E-8396-0A8152F1566B}">
      <dsp:nvSpPr>
        <dsp:cNvPr id="0" name=""/>
        <dsp:cNvSpPr/>
      </dsp:nvSpPr>
      <dsp:spPr>
        <a:xfrm rot="5400000">
          <a:off x="-164776" y="1124741"/>
          <a:ext cx="1098510" cy="7689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200" kern="1200" dirty="0">
              <a:latin typeface="+mn-lt"/>
            </a:rPr>
            <a:t>II</a:t>
          </a:r>
          <a:endParaRPr lang="en-US" sz="2200" kern="1200" dirty="0">
            <a:latin typeface="+mn-lt"/>
          </a:endParaRPr>
        </a:p>
      </dsp:txBody>
      <dsp:txXfrm rot="-5400000">
        <a:off x="1" y="1344444"/>
        <a:ext cx="768957" cy="329553"/>
      </dsp:txXfrm>
    </dsp:sp>
    <dsp:sp modelId="{0341D300-DD2A-49C4-98DB-AAB71C3513CD}">
      <dsp:nvSpPr>
        <dsp:cNvPr id="0" name=""/>
        <dsp:cNvSpPr/>
      </dsp:nvSpPr>
      <dsp:spPr>
        <a:xfrm rot="5400000">
          <a:off x="4795137" y="-3066215"/>
          <a:ext cx="714032" cy="87663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2000" kern="1200" dirty="0">
              <a:latin typeface="+mn-lt"/>
              <a:cs typeface="Times New Roman" pitchFamily="18" charset="0"/>
            </a:rPr>
            <a:t>Урин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протиче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нормално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од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реналне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карлице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према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уретеру</a:t>
          </a:r>
          <a:endParaRPr lang="en-US" sz="2000" kern="1200" dirty="0">
            <a:latin typeface="+mn-lt"/>
            <a:cs typeface="Times New Roman" pitchFamily="18" charset="0"/>
          </a:endParaRPr>
        </a:p>
      </dsp:txBody>
      <dsp:txXfrm rot="-5400000">
        <a:off x="768957" y="994821"/>
        <a:ext cx="8731536" cy="644320"/>
      </dsp:txXfrm>
    </dsp:sp>
    <dsp:sp modelId="{3E5176D4-AA36-49C6-9482-1972DBF9C35F}">
      <dsp:nvSpPr>
        <dsp:cNvPr id="0" name=""/>
        <dsp:cNvSpPr/>
      </dsp:nvSpPr>
      <dsp:spPr>
        <a:xfrm rot="5400000">
          <a:off x="-164776" y="2081885"/>
          <a:ext cx="1098510" cy="7689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200" kern="1200" dirty="0">
              <a:latin typeface="+mn-lt"/>
            </a:rPr>
            <a:t>III</a:t>
          </a:r>
          <a:endParaRPr lang="en-US" sz="2200" kern="1200" dirty="0">
            <a:latin typeface="+mn-lt"/>
          </a:endParaRPr>
        </a:p>
      </dsp:txBody>
      <dsp:txXfrm rot="-5400000">
        <a:off x="1" y="2301588"/>
        <a:ext cx="768957" cy="329553"/>
      </dsp:txXfrm>
    </dsp:sp>
    <dsp:sp modelId="{27A73B15-A37C-4DE4-A345-A75F9014FFEC}">
      <dsp:nvSpPr>
        <dsp:cNvPr id="0" name=""/>
        <dsp:cNvSpPr/>
      </dsp:nvSpPr>
      <dsp:spPr>
        <a:xfrm rot="5400000">
          <a:off x="4795137" y="-2109071"/>
          <a:ext cx="714032" cy="87663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2000" kern="1200" dirty="0">
              <a:latin typeface="+mn-lt"/>
              <a:cs typeface="Times New Roman" pitchFamily="18" charset="0"/>
            </a:rPr>
            <a:t>Прогресивна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дилатација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и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изразитије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смањење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ефикасности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пражњења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колекторног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система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бубрега</a:t>
          </a:r>
          <a:endParaRPr lang="en-US" sz="2000" kern="1200" dirty="0">
            <a:latin typeface="+mn-lt"/>
            <a:cs typeface="Times New Roman" pitchFamily="18" charset="0"/>
          </a:endParaRPr>
        </a:p>
      </dsp:txBody>
      <dsp:txXfrm rot="-5400000">
        <a:off x="768957" y="1951965"/>
        <a:ext cx="8731536" cy="644320"/>
      </dsp:txXfrm>
    </dsp:sp>
    <dsp:sp modelId="{AD4238A4-D680-4B9D-88A6-5E7A510BED90}">
      <dsp:nvSpPr>
        <dsp:cNvPr id="0" name=""/>
        <dsp:cNvSpPr/>
      </dsp:nvSpPr>
      <dsp:spPr>
        <a:xfrm rot="5400000">
          <a:off x="-164776" y="3226012"/>
          <a:ext cx="1098510" cy="7689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CS" sz="2200" kern="1200" dirty="0">
              <a:latin typeface="+mn-lt"/>
            </a:rPr>
            <a:t>IV</a:t>
          </a:r>
          <a:endParaRPr lang="en-US" sz="2200" kern="1200" dirty="0">
            <a:latin typeface="+mn-lt"/>
          </a:endParaRPr>
        </a:p>
      </dsp:txBody>
      <dsp:txXfrm rot="-5400000">
        <a:off x="1" y="3445715"/>
        <a:ext cx="768957" cy="329553"/>
      </dsp:txXfrm>
    </dsp:sp>
    <dsp:sp modelId="{BBC59C06-D0BE-4C0A-9C19-D14646A16C77}">
      <dsp:nvSpPr>
        <dsp:cNvPr id="0" name=""/>
        <dsp:cNvSpPr/>
      </dsp:nvSpPr>
      <dsp:spPr>
        <a:xfrm rot="5400000">
          <a:off x="4608154" y="-964944"/>
          <a:ext cx="1087999" cy="87663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2000" kern="1200" dirty="0">
              <a:latin typeface="+mn-lt"/>
              <a:cs typeface="Times New Roman" pitchFamily="18" charset="0"/>
            </a:rPr>
            <a:t>Смањење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ГФР</a:t>
          </a:r>
          <a:r>
            <a:rPr lang="sr-Latn-CS" sz="2000" kern="1200" dirty="0">
              <a:latin typeface="+mn-lt"/>
              <a:cs typeface="Times New Roman" pitchFamily="18" charset="0"/>
            </a:rPr>
            <a:t> – </a:t>
          </a:r>
          <a:r>
            <a:rPr lang="sr-Cyrl-RS" sz="2000" kern="1200" dirty="0">
              <a:latin typeface="+mn-lt"/>
              <a:cs typeface="Times New Roman" pitchFamily="18" charset="0"/>
            </a:rPr>
            <a:t>одговор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бубрега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повећање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притиска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проксимално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од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опструкције</a:t>
          </a:r>
          <a:r>
            <a:rPr lang="sr-Latn-CS" sz="2000" kern="1200" dirty="0">
              <a:latin typeface="+mn-lt"/>
              <a:cs typeface="Times New Roman" pitchFamily="18" charset="0"/>
            </a:rPr>
            <a:t>, </a:t>
          </a:r>
          <a:r>
            <a:rPr lang="sr-Cyrl-RS" sz="2000" kern="1200" dirty="0">
              <a:latin typeface="+mn-lt"/>
              <a:cs typeface="Times New Roman" pitchFamily="18" charset="0"/>
            </a:rPr>
            <a:t>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након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дужег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времена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настаје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иреверзибилно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оштећење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бубрежне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функције</a:t>
          </a:r>
          <a:r>
            <a:rPr lang="sr-Latn-CS" sz="2000" kern="1200" dirty="0">
              <a:latin typeface="+mn-lt"/>
              <a:cs typeface="Times New Roman" pitchFamily="18" charset="0"/>
            </a:rPr>
            <a:t> (</a:t>
          </a:r>
          <a:r>
            <a:rPr lang="sr-Cyrl-RS" sz="2000" kern="1200" dirty="0">
              <a:latin typeface="+mn-lt"/>
              <a:cs typeface="Times New Roman" pitchFamily="18" charset="0"/>
            </a:rPr>
            <a:t>опструктивна</a:t>
          </a:r>
          <a:r>
            <a:rPr lang="sr-Latn-CS" sz="2000" kern="1200" dirty="0">
              <a:latin typeface="+mn-lt"/>
              <a:cs typeface="Times New Roman" pitchFamily="18" charset="0"/>
            </a:rPr>
            <a:t> </a:t>
          </a:r>
          <a:r>
            <a:rPr lang="sr-Cyrl-RS" sz="2000" kern="1200" dirty="0">
              <a:latin typeface="+mn-lt"/>
              <a:cs typeface="Times New Roman" pitchFamily="18" charset="0"/>
            </a:rPr>
            <a:t>нефропатија</a:t>
          </a:r>
          <a:r>
            <a:rPr lang="sr-Latn-CS" sz="2000" kern="1200" dirty="0">
              <a:latin typeface="+mn-lt"/>
              <a:cs typeface="Times New Roman" pitchFamily="18" charset="0"/>
            </a:rPr>
            <a:t>)</a:t>
          </a:r>
          <a:endParaRPr lang="en-US" sz="2000" kern="1200" dirty="0">
            <a:latin typeface="+mn-lt"/>
            <a:cs typeface="Times New Roman" pitchFamily="18" charset="0"/>
          </a:endParaRPr>
        </a:p>
      </dsp:txBody>
      <dsp:txXfrm rot="-5400000">
        <a:off x="768958" y="2927364"/>
        <a:ext cx="8713280" cy="981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2250" y="725488"/>
            <a:ext cx="6445250" cy="3625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594225"/>
            <a:ext cx="55118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85275"/>
            <a:ext cx="29860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185275"/>
            <a:ext cx="29860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31" tIns="47316" rIns="94631" bIns="473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53A71F-C397-45EA-B44A-4BA013281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7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7F2D666-3409-4E4C-9322-F41A5FFF65E5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550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638F55-2E01-4275-8766-0113194FDCD5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514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1DEFDAB-0048-485E-8800-34C9D58E5DE1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918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33B200-9DFB-410D-B8AA-CDFEE9E0E28A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720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46150" eaLnBrk="1" hangingPunct="1">
              <a:lnSpc>
                <a:spcPct val="80000"/>
              </a:lnSpc>
            </a:pPr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D8233E-78B4-4C90-9413-3ECDD403923E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92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C62D478-267A-449B-990B-7564431D9243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0400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46313" eaLnBrk="1" hangingPunct="1">
              <a:defRPr/>
            </a:pPr>
            <a:r>
              <a:rPr lang="sr-Latn-CS" dirty="0">
                <a:latin typeface="Times New Roman" pitchFamily="18" charset="0"/>
                <a:cs typeface="Times New Roman" pitchFamily="18" charset="0"/>
              </a:rPr>
              <a:t>Opstukcija UP spojnice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defTabSz="946313" eaLnBrk="1" hangingPunct="1">
              <a:defRPr/>
            </a:pPr>
            <a:r>
              <a:rPr lang="sr-Latn-CS" dirty="0">
                <a:latin typeface="Times New Roman" pitchFamily="18" charset="0"/>
              </a:rPr>
              <a:t>Predstavlja hronično tubulo-intersticijalno oboljenje bubrega, koje se javlja kao posledica ponavljanih uroinfekcija usled prisustva VUR-a.</a:t>
            </a:r>
          </a:p>
          <a:p>
            <a:pPr defTabSz="946313" eaLnBrk="1" hangingPunct="1">
              <a:defRPr/>
            </a:pPr>
            <a:r>
              <a:rPr lang="sr-Latn-CS" dirty="0">
                <a:solidFill>
                  <a:schemeClr val="bg2"/>
                </a:solidFill>
                <a:latin typeface="Times New Roman" pitchFamily="18" charset="0"/>
              </a:rPr>
              <a:t>”</a:t>
            </a:r>
            <a:r>
              <a:rPr lang="sr-Cyrl-RS" sz="1000" dirty="0">
                <a:solidFill>
                  <a:srgbClr val="16142E"/>
                </a:solidFill>
              </a:rPr>
              <a:t> ВУР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Latn-RS" sz="1000" dirty="0">
                <a:solidFill>
                  <a:srgbClr val="16142E"/>
                </a:solidFill>
              </a:rPr>
              <a:t>- </a:t>
            </a:r>
            <a:r>
              <a:rPr lang="sr-Cyrl-RS" sz="1000" dirty="0">
                <a:solidFill>
                  <a:srgbClr val="16142E"/>
                </a:solidFill>
              </a:rPr>
              <a:t>појаву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ретроградног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тока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урина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из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бешике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у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горњи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уринарни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тракт</a:t>
            </a:r>
            <a:r>
              <a:rPr lang="vi-VN" sz="1000" dirty="0">
                <a:solidFill>
                  <a:srgbClr val="16142E"/>
                </a:solidFill>
              </a:rPr>
              <a:t>,</a:t>
            </a:r>
            <a:r>
              <a:rPr lang="sr-Latn-RS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најчешће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због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урођеног</a:t>
            </a:r>
            <a:r>
              <a:rPr lang="sr-Latn-RS" sz="1000" dirty="0">
                <a:solidFill>
                  <a:srgbClr val="16142E"/>
                </a:solidFill>
              </a:rPr>
              <a:t>/</a:t>
            </a:r>
            <a:r>
              <a:rPr lang="sr-Cyrl-RS" sz="1000" dirty="0">
                <a:solidFill>
                  <a:srgbClr val="16142E"/>
                </a:solidFill>
              </a:rPr>
              <a:t>стеченог</a:t>
            </a:r>
            <a:r>
              <a:rPr lang="sr-Latn-RS" sz="1000" dirty="0">
                <a:solidFill>
                  <a:srgbClr val="16142E"/>
                </a:solidFill>
              </a:rPr>
              <a:t> 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поремећаја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антирефлуксног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механизма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уретеровезикалне</a:t>
            </a:r>
            <a:r>
              <a:rPr lang="vi-VN" sz="1000" dirty="0">
                <a:solidFill>
                  <a:srgbClr val="16142E"/>
                </a:solidFill>
              </a:rPr>
              <a:t> </a:t>
            </a:r>
            <a:r>
              <a:rPr lang="sr-Cyrl-RS" sz="1000" dirty="0">
                <a:solidFill>
                  <a:srgbClr val="16142E"/>
                </a:solidFill>
              </a:rPr>
              <a:t>спојнице</a:t>
            </a:r>
            <a:r>
              <a:rPr lang="vi-VN" sz="1000" dirty="0">
                <a:solidFill>
                  <a:srgbClr val="16142E"/>
                </a:solidFill>
              </a:rPr>
              <a:t>.</a:t>
            </a:r>
          </a:p>
          <a:p>
            <a:pPr defTabSz="946313" eaLnBrk="1" hangingPunct="1">
              <a:defRPr/>
            </a:pPr>
            <a:endParaRPr lang="sr-Latn-CS" kern="0" dirty="0">
              <a:solidFill>
                <a:schemeClr val="bg2"/>
              </a:solidFill>
              <a:latin typeface="Times New Roman" pitchFamily="18" charset="0"/>
              <a:cs typeface="+mn-cs"/>
            </a:endParaRP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A6FC23F-7E84-475B-A882-D709183AB7D6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9745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72B1E8-F539-402B-A74D-CC287B20896E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255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A04892E-D22D-4ECE-B91D-B614009C7103}" type="slidenum">
              <a:rPr lang="en-US" altLang="en-US" smtClean="0"/>
              <a:pPr/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818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C3F975-B4DC-48A7-897E-7613B0D127E3}" type="slidenum">
              <a:rPr lang="en-US" altLang="en-US" smtClean="0"/>
              <a:pPr/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1342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nn-NO" altLang="en-US">
                <a:latin typeface="Arial" panose="020B0604020202020204" pitchFamily="34" charset="0"/>
                <a:cs typeface="Arial" panose="020B0604020202020204" pitchFamily="34" charset="0"/>
              </a:rPr>
              <a:t>Približno</a:t>
            </a:r>
            <a:r>
              <a:rPr lang="sr-Latn-RS" altLang="en-US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nn-NO" altLang="en-US">
                <a:latin typeface="Arial" panose="020B0604020202020204" pitchFamily="34" charset="0"/>
                <a:cs typeface="Arial" panose="020B0604020202020204" pitchFamily="34" charset="0"/>
              </a:rPr>
              <a:t>60 % BEZ SEKVELA</a:t>
            </a:r>
            <a:r>
              <a:rPr lang="sr-Latn-RS" altLang="en-US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nn-NO" altLang="en-US">
                <a:latin typeface="Arial" panose="020B0604020202020204" pitchFamily="34" charset="0"/>
                <a:cs typeface="Arial" panose="020B0604020202020204" pitchFamily="34" charset="0"/>
              </a:rPr>
              <a:t>40 %  SEKVELE</a:t>
            </a:r>
          </a:p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5F7C22A-9E41-4C61-812D-4C187D82841F}" type="slidenum">
              <a:rPr lang="en-US" altLang="en-US" smtClean="0"/>
              <a:pPr/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602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4DCC6B7-586D-4177-9E9A-E7BFF01DF4EB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796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46150" eaLnBrk="1" hangingPunct="1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Svi preparati u nuklearnoj medicini se dobijaju od pertehnetata, koji se redukuje</a:t>
            </a:r>
            <a:r>
              <a:rPr lang="sr-Cyrl-RS" alt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 prisustvu liganda ili čestica koji se pritom „obeleže".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A86F8A-23EC-4C4C-873B-BBD6348CD36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8063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4F6965C-8BFD-4735-9537-F9D4F3C61CAA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9030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46150" eaLnBrk="1" hangingPunct="1"/>
            <a:endParaRPr lang="sr-Cyrl-R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0AB66F-72D9-49CB-9A0E-3E36016F4958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715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5918BB4-C633-47D7-86D4-31BD6DA37A45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049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kern="0" dirty="0">
                <a:solidFill>
                  <a:schemeClr val="bg2">
                    <a:lumMod val="50000"/>
                  </a:schemeClr>
                </a:solidFill>
              </a:rPr>
              <a:t>Диамин</a:t>
            </a:r>
            <a:r>
              <a:rPr lang="sr-Latn-RS" kern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kern="0" dirty="0">
                <a:solidFill>
                  <a:schemeClr val="bg2">
                    <a:lumMod val="50000"/>
                  </a:schemeClr>
                </a:solidFill>
              </a:rPr>
              <a:t>ди</a:t>
            </a:r>
            <a:r>
              <a:rPr lang="sr-Latn-RS" kern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kern="0" dirty="0">
                <a:solidFill>
                  <a:schemeClr val="bg2">
                    <a:lumMod val="50000"/>
                  </a:schemeClr>
                </a:solidFill>
              </a:rPr>
              <a:t>тиолном</a:t>
            </a:r>
            <a:endParaRPr lang="en-US" dirty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7D8A44B-70E4-4982-AA39-46B0982CCED3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6863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46150"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46150" eaLnBrk="1" hangingPunct="1"/>
            <a:endParaRPr lang="sr-Latn-C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0150336-2DDD-4593-8BA0-29446BCB9CA0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872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2250" y="725488"/>
            <a:ext cx="6445250" cy="3625850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3091508-5BB7-4661-B9FE-08647AB73359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211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Vlada\Desktop\Picture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5AEED-894F-41E4-9367-A2EACFD5A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71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40047-0F2D-498C-8E72-EB4E8E589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6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9BF41-17F0-48EC-A47F-4BD2B84A7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78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19200" y="1600201"/>
            <a:ext cx="103632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A6DFC-C7EF-43EA-B40D-383950B6B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65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502400" y="1600201"/>
            <a:ext cx="50800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502400" y="3941763"/>
            <a:ext cx="50800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91834-65AE-4D4F-85BF-DDE9166A3E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99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E6D48-C494-4814-B953-A81CB2B7EB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90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fld id="{659E0828-6F7A-40B5-AAB7-560804E57C11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>
              <a:defRPr/>
            </a:pPr>
            <a:fld id="{70E52DC8-2FBE-41D4-88F8-4D8D5DF7F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64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A7030-0302-42B4-9B5C-1BEA120D6D7C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15F79-22CC-4224-9DB7-9247F0BD6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21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0765D-4156-4E4E-BD32-5CF84974DB54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A0CF-22CB-4748-8991-332FD3DF8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56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A63FA-4490-4C9A-A701-37B0CFF2DF28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D85FA-029A-4F66-962F-28E1D6D07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24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C101E-2BCB-41E1-A9CD-8EFDDFA85704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2DE4B-96C7-45AC-B85F-D6E4E9846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r-Latn-C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7140F-4D9B-48F2-81EE-A63C8B76B4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42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6F0F0-A964-497B-A5A4-C6902D3252F2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3A12D-9E2C-4DED-9A92-5A347DFCD5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3973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6C308-A6A6-4D3D-ACEB-9DEAA00A92A0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F3D02-1774-4658-8E73-68D58B407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67522-14F7-4D3D-A2CF-EA9813E5085C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54B7D-3404-491D-B084-70DE71C8F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23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A9E24-FF4A-4E62-82AE-07729FA833E1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8FDA9-6F8C-4CDD-BC7A-1C10C48C6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512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4CB65-BF47-4F9B-A906-66A23BFFCE2D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E3702-E891-410B-87EC-DBC829AF44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32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34483-1AD4-4B1D-8696-AC04D609D6E1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6ACAB-EA15-458A-B4EB-D16478B0DA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107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4684" y="274638"/>
            <a:ext cx="84222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F7BBA-98B5-494D-9847-9CF06B7DC343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64495-C0B2-4186-8D23-3A45E54FA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1446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4684" y="274638"/>
            <a:ext cx="84222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91985" y="1600200"/>
            <a:ext cx="8434916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1985" y="3938589"/>
            <a:ext cx="8434916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26B8B-1DF9-4AF1-9F53-FF9F2CE53266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9B88F-4079-4750-A201-BADED6EAC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268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591985" y="274639"/>
            <a:ext cx="8434916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CE134-D4B3-4070-8E1D-3E03D7311E5E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FE875-E763-4021-A5D9-1BFA26621B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774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4684" y="274638"/>
            <a:ext cx="84222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7909985" y="1600200"/>
            <a:ext cx="4116916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7909985" y="3938589"/>
            <a:ext cx="4116916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4FEC6-A8F5-4A83-AA8D-1EEB3BAA3213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7462B-C20D-48EE-B3D0-0AEE165BD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2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063B5-2E99-4DEA-92CD-4C85F91C8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588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2033" y="136526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7484" y="2130426"/>
            <a:ext cx="9751483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7484" y="3886200"/>
            <a:ext cx="9751483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2019788-BE98-427A-8516-D89930B30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975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DAF9CA8-8AEB-4F93-8027-F19B85242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938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63BD604-D0D7-4843-BC1D-53D33C9D61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95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7484" y="1600201"/>
            <a:ext cx="53826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7" y="1600201"/>
            <a:ext cx="53826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8BE973-E03C-4B87-BAD4-27FBD0102C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809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4372BF8-E5B3-4DF4-917C-DC56AD14D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633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2B2FD41-9D05-4710-B33C-8C33F2F64A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059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4294357-925E-42D8-8A9B-1033131BA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3919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BFFBAE6-7143-4E08-8C0D-27E20154F1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527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76DBC71-07CC-48E4-BF6E-22CB8E65E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163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2BDB79-3DE3-40AC-B0BB-C4BB7DFB2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59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5B827-6F5D-47CA-B211-2A7821647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22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4967" y="274639"/>
            <a:ext cx="2741084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484" y="274639"/>
            <a:ext cx="802428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4CD93F-5500-4D83-83B1-FDE595AFEE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000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5A84A72-57A7-4D81-9514-4D37500AC7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180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1" y="914400"/>
            <a:ext cx="10299700" cy="5715000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76200"/>
            <a:ext cx="10464800" cy="685800"/>
          </a:xfrm>
          <a:solidFill>
            <a:srgbClr val="FFFFFF"/>
          </a:solidFill>
        </p:spPr>
        <p:txBody>
          <a:bodyPr/>
          <a:lstStyle>
            <a:lvl1pPr algn="ctr">
              <a:defRPr sz="4000" b="1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 dirty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DC636-6C7E-4042-91C5-697F76B163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18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C334560-2F1D-4A26-A315-99985F34B5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15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3003E8A-4664-4924-8AAC-73605198DD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535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B08E29-18C3-403F-879A-D6076269E3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826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FB557C-6761-4583-9A6B-F4A14BF4F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7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ED3FCC4-4216-48EC-8481-96CC349B28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868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70DD23-16F7-40E9-84CC-E17BC9787C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123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97AF2E1-94D5-4912-8A7C-5FD0F24BF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879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5FEE6-7C89-4331-A8DD-5C72AA6B8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983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25FF9E7-DE69-4249-98E8-9F44E4602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122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05550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45458F9-C3FB-4CE8-B2EB-23D379F4B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420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06500" y="3648076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06500" y="3648076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367" y="6354763"/>
            <a:ext cx="1625600" cy="366712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3E9440-4B2B-472D-A30D-BFF8E13E1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1492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9A2F2C4-0549-4259-B946-F3A21176F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21005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819401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2819401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634" y="6354763"/>
            <a:ext cx="2027767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D8FC2B1-AAF7-4238-9F5D-B580FEF1F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874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36DEF44-B7E5-4FBA-AFA1-4933332357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3052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0CBD624-97D2-4279-8EFE-934B31FC3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258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D1E6804-A777-4D88-B6DA-2190B3143F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110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824946-FA33-428E-B15A-41207DCBD7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1753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5220229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C25849-1537-44D6-BFA4-A866122397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382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53188-2F73-41D2-9AB5-4FEB017DCA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8383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1" y="500063"/>
            <a:ext cx="243417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555875D-0D98-4C91-8309-7248CD8F76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5153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B230BC-D399-4676-B7E1-8401AEC920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14341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traight Connector 12"/>
          <p:cNvSpPr>
            <a:spLocks noChangeShapeType="1"/>
          </p:cNvSpPr>
          <p:nvPr/>
        </p:nvSpPr>
        <p:spPr bwMode="auto">
          <a:xfrm rot="5400000">
            <a:off x="5816071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76B38A-0335-429D-BB42-95F73F0D4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72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BC87F-3B4B-459A-8B96-116D6254C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85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688B5-345D-46A9-BF34-A0736963F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6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sr-Latn-C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15E86-086E-4472-8103-4BD0CBC35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8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ags" Target="../tags/tag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C:\Users\Vlada\Desktop\Picture1.jp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07"/>
          <a:stretch>
            <a:fillRect/>
          </a:stretch>
        </p:blipFill>
        <p:spPr bwMode="auto">
          <a:xfrm>
            <a:off x="1145117" y="0"/>
            <a:ext cx="1104688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C:\Users\Vlada\Desktop\Picture1.jp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76" r="65842"/>
          <a:stretch>
            <a:fillRect/>
          </a:stretch>
        </p:blipFill>
        <p:spPr bwMode="auto">
          <a:xfrm>
            <a:off x="0" y="1"/>
            <a:ext cx="11684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0" y="23813"/>
            <a:ext cx="121920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74A4EE8-6AE0-42DE-8A19-9A9B45D99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0" y="774700"/>
            <a:ext cx="12192000" cy="60579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3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64" r:id="rId12"/>
    <p:sldLayoutId id="2147483865" r:id="rId13"/>
    <p:sldLayoutId id="2147483866" r:id="rId14"/>
  </p:sldLayoutIdLst>
  <p:txStyles>
    <p:titleStyle>
      <a:lvl1pPr algn="ctr" rtl="0" fontAlgn="base">
        <a:spcBef>
          <a:spcPct val="0"/>
        </a:spcBef>
        <a:spcAft>
          <a:spcPct val="0"/>
        </a:spcAft>
        <a:buClr>
          <a:schemeClr val="tx1"/>
        </a:buClr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chemeClr val="tx1"/>
        </a:buClr>
        <a:defRPr sz="4000">
          <a:solidFill>
            <a:schemeClr val="tx1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buClr>
          <a:schemeClr val="tx1"/>
        </a:buClr>
        <a:defRPr sz="4000">
          <a:solidFill>
            <a:schemeClr val="tx1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buClr>
          <a:schemeClr val="tx1"/>
        </a:buClr>
        <a:defRPr sz="4000">
          <a:solidFill>
            <a:schemeClr val="tx1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buClr>
          <a:schemeClr val="tx1"/>
        </a:buClr>
        <a:defRPr sz="40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bg2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bg2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bg2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bg2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7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8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chemeClr val="tx1"/>
              </a:buCl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6A6A78E-49D0-42E5-B027-40B0B8FB0D22}" type="datetimeFigureOut">
              <a:rPr lang="en-US"/>
              <a:pPr>
                <a:defRPr/>
              </a:pPr>
              <a:t>12/5/2022</a:t>
            </a:fld>
            <a:endParaRPr 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chemeClr val="tx1"/>
              </a:buCl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chemeClr val="tx1"/>
              </a:buCl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2B24B7B-E4DF-4DED-97BD-EAF57A28E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  <p:sldLayoutId id="2147483861" r:id="rId14"/>
    <p:sldLayoutId id="2147483862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82033" y="136526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07485" y="274638"/>
            <a:ext cx="109685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07485" y="1600201"/>
            <a:ext cx="10968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9CAF9C9-A07B-499D-BA64-73CA2A09C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C:\Users\VLADA\Desktop\Picture1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"/>
          <a:stretch>
            <a:fillRect/>
          </a:stretch>
        </p:blipFill>
        <p:spPr bwMode="auto">
          <a:xfrm>
            <a:off x="0" y="0"/>
            <a:ext cx="609600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508001" y="152400"/>
            <a:ext cx="1147021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727200" y="838200"/>
            <a:ext cx="10464800" cy="60198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3399FF"/>
              </a:solidFill>
            </a:endParaRP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1727201" y="1143000"/>
            <a:ext cx="102997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219200"/>
            <a:ext cx="109728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1" y="6356351"/>
            <a:ext cx="3052233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rgbClr val="464653"/>
                </a:solidFill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5033" y="6356351"/>
            <a:ext cx="46736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464653"/>
                </a:solidFill>
                <a:latin typeface="Tahom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033" y="6356351"/>
            <a:ext cx="2641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464653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FF9B9039-7F7E-4915-85EB-453E3F5F15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7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8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6.gif"/><Relationship Id="rId7" Type="http://schemas.openxmlformats.org/officeDocument/2006/relationships/diagramData" Target="../diagrams/data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11" Type="http://schemas.microsoft.com/office/2007/relationships/diagramDrawing" Target="../diagrams/drawing1.xml"/><Relationship Id="rId5" Type="http://schemas.openxmlformats.org/officeDocument/2006/relationships/image" Target="../media/image28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27.jpeg"/><Relationship Id="rId9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2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2786063" y="3722688"/>
            <a:ext cx="6858000" cy="123031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2400" dirty="0">
                <a:latin typeface="+mn-lt"/>
                <a:cs typeface="Arial" panose="020B0604020202020204" pitchFamily="34" charset="0"/>
              </a:rPr>
              <a:t>НАСТАВНА ЈЕДИНИЦА </a:t>
            </a:r>
            <a:r>
              <a:rPr lang="sr-Cyrl-RS" altLang="en-US" sz="2400" dirty="0">
                <a:latin typeface="+mn-lt"/>
                <a:cs typeface="Arial" panose="020B0604020202020204" pitchFamily="34" charset="0"/>
              </a:rPr>
              <a:t>1</a:t>
            </a:r>
            <a:r>
              <a:rPr lang="sr-Latn-RS" altLang="en-US" sz="2400" dirty="0">
                <a:latin typeface="+mn-lt"/>
                <a:cs typeface="Arial" panose="020B0604020202020204" pitchFamily="34" charset="0"/>
              </a:rPr>
              <a:t>2:</a:t>
            </a:r>
            <a:r>
              <a:rPr lang="en-US" altLang="en-US" sz="2400" dirty="0">
                <a:latin typeface="+mn-lt"/>
                <a:cs typeface="Arial" panose="020B0604020202020204" pitchFamily="34" charset="0"/>
              </a:rPr>
              <a:t> </a:t>
            </a:r>
            <a:br>
              <a:rPr lang="en-US" altLang="en-US" sz="2400" dirty="0">
                <a:latin typeface="+mn-lt"/>
                <a:cs typeface="Arial" panose="020B0604020202020204" pitchFamily="34" charset="0"/>
              </a:rPr>
            </a:br>
            <a:r>
              <a:rPr lang="ru-RU" altLang="en-US" sz="2400" b="1" dirty="0">
                <a:latin typeface="+mn-lt"/>
              </a:rPr>
              <a:t>ДИЈАГНОСТИЧКЕ МЕТОДЕ НУКЛЕАРНЕ МЕДИЦИНЕ</a:t>
            </a:r>
            <a:r>
              <a:rPr lang="sr-Latn-RS" altLang="en-US" sz="2400" b="1" dirty="0">
                <a:latin typeface="+mn-lt"/>
              </a:rPr>
              <a:t> </a:t>
            </a:r>
            <a:r>
              <a:rPr lang="ru-RU" altLang="en-US" sz="2400" b="1" dirty="0">
                <a:latin typeface="+mn-lt"/>
              </a:rPr>
              <a:t>У </a:t>
            </a:r>
            <a:r>
              <a:rPr lang="sr-Cyrl-RS" altLang="en-US" sz="2400" b="1" dirty="0">
                <a:latin typeface="+mn-lt"/>
              </a:rPr>
              <a:t>НЕФРОУРОЛОГИЈИ</a:t>
            </a:r>
          </a:p>
        </p:txBody>
      </p:sp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4114801" y="1143000"/>
            <a:ext cx="4016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sr-Cyrl-R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ИАСМ</a:t>
            </a:r>
            <a:r>
              <a:rPr lang="sr-Latn-R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sr-Cyrl-C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КЛИНИЧКА МЕДИЦИНА 1</a:t>
            </a:r>
            <a:endParaRPr lang="sr-Latn-RS" altLang="en-US" sz="2400" b="1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sr-Cyrl-R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НУКЛЕАРНА</a:t>
            </a:r>
            <a:r>
              <a:rPr lang="sr-Latn-R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sr-Cyrl-RS" altLang="en-US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МЕДИЦИНА</a:t>
            </a:r>
            <a:endParaRPr lang="sr-Cyrl-CS" altLang="en-US" sz="240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6084" name="Title 1"/>
          <p:cNvSpPr txBox="1">
            <a:spLocks/>
          </p:cNvSpPr>
          <p:nvPr/>
        </p:nvSpPr>
        <p:spPr bwMode="auto">
          <a:xfrm>
            <a:off x="2693988" y="5105400"/>
            <a:ext cx="6858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547688" indent="-2730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Gill Sans MT" panose="020B0502020104020203" pitchFamily="34" charset="0"/>
              </a:defRPr>
            </a:lvl2pPr>
            <a:lvl3pPr marL="822325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096963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13716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1828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286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2743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2004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Cyrl-RS" altLang="en-US" sz="2400">
                <a:solidFill>
                  <a:srgbClr val="000000"/>
                </a:solidFill>
                <a:latin typeface="Calibri" panose="020F0502020204030204" pitchFamily="34" charset="0"/>
              </a:rPr>
              <a:t>
</a:t>
            </a: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693988" y="5105400"/>
            <a:ext cx="7274765" cy="5334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tx1"/>
                </a:solidFill>
                <a:latin typeface="+mn-lt"/>
              </a:rPr>
              <a:t>Доц</a:t>
            </a:r>
            <a:r>
              <a:rPr lang="sr-Latn-RS" sz="2400" dirty="0">
                <a:solidFill>
                  <a:schemeClr val="tx1"/>
                </a:solidFill>
                <a:latin typeface="Gill Sans MT" panose="020B0502020104020203" pitchFamily="34" charset="0"/>
              </a:rPr>
              <a:t>. </a:t>
            </a:r>
            <a:r>
              <a:rPr lang="sr-Cyrl-RS" sz="2400" dirty="0">
                <a:solidFill>
                  <a:schemeClr val="tx1"/>
                </a:solidFill>
                <a:latin typeface="+mn-lt"/>
              </a:rPr>
              <a:t>др</a:t>
            </a:r>
            <a:r>
              <a:rPr lang="sr-Latn-RS" sz="2400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+mn-lt"/>
              </a:rPr>
              <a:t>Владимир</a:t>
            </a:r>
            <a:r>
              <a:rPr lang="sr-Latn-RS" sz="2400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+mn-lt"/>
              </a:rPr>
              <a:t>Вукомановић</a:t>
            </a:r>
            <a:endParaRPr lang="en-US" sz="24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spd="slow" advTm="8134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1524000" y="12700"/>
            <a:ext cx="9144000" cy="749300"/>
          </a:xfrm>
        </p:spPr>
        <p:txBody>
          <a:bodyPr/>
          <a:lstStyle/>
          <a:p>
            <a:r>
              <a:rPr lang="sr-Cyrl-RS" altLang="en-US">
                <a:cs typeface="Times New Roman" panose="02020603050405020304" pitchFamily="18" charset="0"/>
              </a:rPr>
              <a:t>Радиофармацеутици</a:t>
            </a:r>
            <a:endParaRPr lang="en-US" altLang="en-US">
              <a:cs typeface="Times New Roman" panose="02020603050405020304" pitchFamily="18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49623" y="792164"/>
            <a:ext cx="11349317" cy="6040437"/>
          </a:xfrm>
          <a:ln>
            <a:noFill/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en-US" sz="2800" b="1" baseline="30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sr-Latn-CS" sz="2800" b="1" baseline="30000" dirty="0">
                <a:solidFill>
                  <a:schemeClr val="bg2">
                    <a:lumMod val="50000"/>
                  </a:schemeClr>
                </a:solidFill>
              </a:rPr>
              <a:t>99m</a:t>
            </a:r>
            <a:r>
              <a:rPr lang="sr-Latn-CS" sz="2800" b="1" dirty="0">
                <a:solidFill>
                  <a:schemeClr val="bg2">
                    <a:lumMod val="50000"/>
                  </a:schemeClr>
                </a:solidFill>
              </a:rPr>
              <a:t>Tc-DTPA</a:t>
            </a:r>
            <a:endParaRPr lang="sr-Latn-CS" sz="2800" b="1" dirty="0">
              <a:solidFill>
                <a:schemeClr val="bg2">
                  <a:lumMod val="50000"/>
                </a:schemeClr>
              </a:solidFill>
              <a:ea typeface="Calibri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endParaRPr lang="sr-Latn-RS" b="1" baseline="300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sr-Cyrl-RS" sz="2400" dirty="0"/>
              <a:t>Лиганд - соли</a:t>
            </a:r>
            <a:r>
              <a:rPr lang="it-IT" sz="2400" dirty="0"/>
              <a:t> </a:t>
            </a:r>
            <a:r>
              <a:rPr lang="sr-Cyrl-RS" sz="2400" dirty="0"/>
              <a:t>диетилентриамино</a:t>
            </a:r>
            <a:r>
              <a:rPr lang="it-IT" sz="2400" dirty="0"/>
              <a:t>-</a:t>
            </a:r>
            <a:r>
              <a:rPr lang="sr-Cyrl-RS" sz="2400" dirty="0"/>
              <a:t>пентасирћетне</a:t>
            </a:r>
            <a:r>
              <a:rPr lang="it-IT" sz="2400" dirty="0"/>
              <a:t> </a:t>
            </a:r>
            <a:endParaRPr lang="sr-Cyrl-RS" sz="2400" dirty="0"/>
          </a:p>
          <a:p>
            <a:pPr>
              <a:buFontTx/>
              <a:buNone/>
              <a:defRPr/>
            </a:pPr>
            <a:r>
              <a:rPr lang="sr-Cyrl-RS" sz="2400" dirty="0"/>
              <a:t>    киселине  </a:t>
            </a:r>
            <a:r>
              <a:rPr lang="en-US" sz="2400" dirty="0"/>
              <a:t>(CaNa</a:t>
            </a:r>
            <a:r>
              <a:rPr lang="en-US" sz="2400" baseline="-25000" dirty="0"/>
              <a:t>3</a:t>
            </a:r>
            <a:r>
              <a:rPr lang="en-US" sz="2400" dirty="0"/>
              <a:t>DTPA)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Везивање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за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протеине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плазме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:  2-6%/1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ч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x-none" sz="2400">
                <a:solidFill>
                  <a:schemeClr val="bg2">
                    <a:lumMod val="50000"/>
                  </a:schemeClr>
                </a:solidFill>
              </a:rPr>
              <a:t>“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Peak renal activity</a:t>
            </a:r>
            <a:r>
              <a:rPr lang="x-none" sz="2400">
                <a:solidFill>
                  <a:schemeClr val="bg2">
                    <a:lumMod val="50000"/>
                  </a:schemeClr>
                </a:solidFill>
              </a:rPr>
              <a:t>”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3–4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мин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x-none" sz="24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након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в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апликације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90%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филтрира</a:t>
            </a:r>
            <a:r>
              <a:rPr lang="x-none" sz="24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у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4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ч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Брзина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транспорта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зависи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од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брзине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продукције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урина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брзине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протицања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кроз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лумен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тубула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Ниска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ефикасност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екстракције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од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20%, </a:t>
            </a:r>
          </a:p>
          <a:p>
            <a:pPr>
              <a:buFontTx/>
              <a:buNone/>
              <a:defRPr/>
            </a:pP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лош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однос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бубрег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/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околина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) </a:t>
            </a:r>
          </a:p>
          <a:p>
            <a:pPr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sr-Cyrl-RS" sz="2400" u="sng" dirty="0">
                <a:solidFill>
                  <a:schemeClr val="bg2">
                    <a:lumMod val="50000"/>
                  </a:schemeClr>
                </a:solidFill>
              </a:rPr>
              <a:t>НЕ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: За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педијатријску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популацију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(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до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3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год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)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за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испитивање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пацијената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са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трансплантованим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бубрегом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buFontTx/>
              <a:buNone/>
              <a:defRPr/>
            </a:pPr>
            <a:endParaRPr lang="sr-Latn-C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864" y="830263"/>
            <a:ext cx="1608137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7" name="Rectangle 2"/>
          <p:cNvSpPr>
            <a:spLocks noChangeArrowheads="1"/>
          </p:cNvSpPr>
          <p:nvPr/>
        </p:nvSpPr>
        <p:spPr bwMode="auto">
          <a:xfrm>
            <a:off x="1524000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Tm="3131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sz="2800" b="1" baseline="30000" dirty="0">
                <a:solidFill>
                  <a:schemeClr val="bg2">
                    <a:lumMod val="50000"/>
                  </a:schemeClr>
                </a:solidFill>
              </a:rPr>
              <a:t>99m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Tc-</a:t>
            </a:r>
            <a:r>
              <a:rPr lang="sr-Latn-CS" sz="2800" b="1" dirty="0">
                <a:solidFill>
                  <a:schemeClr val="bg2">
                    <a:lumMod val="50000"/>
                  </a:schemeClr>
                </a:solidFill>
              </a:rPr>
              <a:t>MAG3</a:t>
            </a:r>
            <a:endParaRPr lang="sr-Latn-CS" sz="2800" b="1" dirty="0">
              <a:solidFill>
                <a:schemeClr val="bg2">
                  <a:lumMod val="50000"/>
                </a:schemeClr>
              </a:solidFill>
              <a:ea typeface="Calibri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800" b="1" baseline="30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endParaRPr lang="sr-Latn-RS" sz="2800" b="1" baseline="300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ClrTx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Лиганд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MAG3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гради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са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b="1" baseline="30000" dirty="0">
                <a:solidFill>
                  <a:schemeClr val="bg2">
                    <a:lumMod val="50000"/>
                  </a:schemeClr>
                </a:solidFill>
              </a:rPr>
              <a:t>99m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Tc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 диањонски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sr-Cyrl-R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ClrTx/>
              <a:buFontTx/>
              <a:buNone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    комплекс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spcBef>
                <a:spcPts val="1200"/>
              </a:spcBef>
              <a:buClrTx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Везивање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за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протеине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плазме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70–90%</a:t>
            </a:r>
          </a:p>
          <a:p>
            <a:pPr marL="0" indent="457200">
              <a:spcBef>
                <a:spcPts val="1200"/>
              </a:spcBef>
              <a:buClrTx/>
              <a:buFont typeface="Arial" pitchFamily="34" charset="0"/>
              <a:buChar char="•"/>
              <a:defRPr/>
            </a:pPr>
            <a:r>
              <a:rPr lang="vi-VN" sz="2400" kern="1200" dirty="0">
                <a:solidFill>
                  <a:srgbClr val="333333">
                    <a:lumMod val="50000"/>
                  </a:srgbClr>
                </a:solidFill>
              </a:rPr>
              <a:t>8</a:t>
            </a:r>
            <a:r>
              <a:rPr lang="sr-Cyrl-RS" sz="2400" kern="1200" dirty="0">
                <a:solidFill>
                  <a:srgbClr val="333333">
                    <a:lumMod val="50000"/>
                  </a:srgbClr>
                </a:solidFill>
              </a:rPr>
              <a:t>9</a:t>
            </a:r>
            <a:r>
              <a:rPr lang="vi-VN" sz="2400" kern="1200" dirty="0">
                <a:solidFill>
                  <a:srgbClr val="333333">
                    <a:lumMod val="50000"/>
                  </a:srgbClr>
                </a:solidFill>
              </a:rPr>
              <a:t>% </a:t>
            </a:r>
            <a:r>
              <a:rPr lang="sr-Cyrl-RS" sz="2400" kern="1200" dirty="0">
                <a:solidFill>
                  <a:srgbClr val="333333">
                    <a:lumMod val="50000"/>
                  </a:srgbClr>
                </a:solidFill>
              </a:rPr>
              <a:t>тубулска секреција</a:t>
            </a:r>
            <a:r>
              <a:rPr lang="vi-VN" sz="2400" kern="1200" dirty="0">
                <a:solidFill>
                  <a:srgbClr val="333333">
                    <a:lumMod val="50000"/>
                  </a:srgbClr>
                </a:solidFill>
              </a:rPr>
              <a:t>, </a:t>
            </a:r>
            <a:r>
              <a:rPr lang="sr-Cyrl-RS" sz="2400" kern="1200" dirty="0">
                <a:solidFill>
                  <a:srgbClr val="333333">
                    <a:lumMod val="50000"/>
                  </a:srgbClr>
                </a:solidFill>
              </a:rPr>
              <a:t>11</a:t>
            </a:r>
            <a:r>
              <a:rPr lang="vi-VN" sz="2400" kern="1200" dirty="0">
                <a:solidFill>
                  <a:srgbClr val="333333">
                    <a:lumMod val="50000"/>
                  </a:srgbClr>
                </a:solidFill>
              </a:rPr>
              <a:t>% </a:t>
            </a:r>
            <a:r>
              <a:rPr lang="sr-Cyrl-RS" sz="2400" kern="1200" dirty="0">
                <a:solidFill>
                  <a:srgbClr val="333333">
                    <a:lumMod val="50000"/>
                  </a:srgbClr>
                </a:solidFill>
              </a:rPr>
              <a:t>гломерулска филтрација</a:t>
            </a:r>
            <a:endParaRPr lang="x-none" sz="2400" kern="1200" dirty="0">
              <a:solidFill>
                <a:srgbClr val="333333">
                  <a:lumMod val="50000"/>
                </a:srgbClr>
              </a:solidFill>
            </a:endParaRPr>
          </a:p>
          <a:p>
            <a:pPr>
              <a:spcBef>
                <a:spcPts val="1200"/>
              </a:spcBef>
              <a:buClrTx/>
              <a:defRPr/>
            </a:pPr>
            <a:r>
              <a:rPr lang="x-none" sz="2400" dirty="0">
                <a:solidFill>
                  <a:schemeClr val="bg2">
                    <a:lumMod val="50000"/>
                  </a:schemeClr>
                </a:solidFill>
              </a:rPr>
              <a:t>“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Peak renal activity</a:t>
            </a:r>
            <a:r>
              <a:rPr lang="x-none" sz="2400" dirty="0">
                <a:solidFill>
                  <a:schemeClr val="bg2">
                    <a:lumMod val="50000"/>
                  </a:schemeClr>
                </a:solidFill>
              </a:rPr>
              <a:t>”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30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мин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након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в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апликације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урину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75%)</a:t>
            </a:r>
          </a:p>
          <a:p>
            <a:pPr>
              <a:spcBef>
                <a:spcPts val="1200"/>
              </a:spcBef>
              <a:buClrTx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Брз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плазматски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клиренс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(383-420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мл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/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мин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  <a:p>
            <a:pPr>
              <a:spcBef>
                <a:spcPts val="1200"/>
              </a:spcBef>
              <a:buClrTx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Бубрежна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екстракциона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ефикасност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(50%), </a:t>
            </a:r>
            <a:endParaRPr lang="x-none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spcBef>
                <a:spcPts val="1200"/>
              </a:spcBef>
              <a:buClrTx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Испитивање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тубулске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функције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</a:rPr>
              <a:t> ERPF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</a:rPr>
              <a:t> (и код деце)</a:t>
            </a:r>
            <a:endParaRPr lang="sr-Latn-C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ClrTx/>
              <a:defRPr/>
            </a:pPr>
            <a:endParaRPr lang="sr-Latn-CS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ClrTx/>
              <a:buFontTx/>
              <a:buNone/>
              <a:defRPr/>
            </a:pPr>
            <a:endParaRPr lang="x-none" sz="2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ClrTx/>
              <a:buFontTx/>
              <a:buNone/>
              <a:defRPr/>
            </a:pPr>
            <a:endParaRPr lang="sr-Latn-C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1" y="860426"/>
            <a:ext cx="22320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advTm="21425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9531" y="1049338"/>
            <a:ext cx="5985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r-Latn-CS" sz="2800" b="1" baseline="300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99m</a:t>
            </a:r>
            <a:r>
              <a:rPr lang="sr-Latn-C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Tc-L,L-EC ethylenedicysteine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19953" y="1776413"/>
            <a:ext cx="9800385" cy="4572000"/>
          </a:xfrm>
          <a:prstGeom prst="rect">
            <a:avLst/>
          </a:prstGeom>
          <a:noFill/>
          <a:ln w="25400" cap="flat" cmpd="sng" algn="ctr">
            <a:noFill/>
            <a:prstDash val="solid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Базиран</a:t>
            </a:r>
            <a:r>
              <a:rPr lang="pt-BR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на</a:t>
            </a:r>
            <a:r>
              <a:rPr lang="pt-BR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лиганду</a:t>
            </a:r>
            <a:r>
              <a:rPr lang="pt-BR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N</a:t>
            </a:r>
            <a:r>
              <a:rPr lang="pt-BR" sz="2400" kern="0" baseline="-25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</a:t>
            </a:r>
            <a:r>
              <a:rPr lang="pt-BR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</a:t>
            </a:r>
            <a:r>
              <a:rPr lang="pt-BR" sz="2400" kern="0" baseline="-25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</a:t>
            </a:r>
            <a:endParaRPr lang="sr-Latn-RS" sz="2400" kern="0" baseline="-250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По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структури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је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сличан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карбонил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-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глицинском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endParaRPr lang="sr-Latn-R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sr-Latn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  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бочном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ланцу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хипурана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endParaRPr lang="sr-Latn-R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Везивање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за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протеине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плазме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~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50%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x-none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“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Peak renal activity</a:t>
            </a:r>
            <a:r>
              <a:rPr lang="x-none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”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60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мин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након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.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в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.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апликације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endParaRPr lang="sr-Cyrl-RS" sz="2400" dirty="0">
              <a:solidFill>
                <a:schemeClr val="bg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    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(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урину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70%)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Плазматски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клиренс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је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бржи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1,25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пута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од</a:t>
            </a:r>
            <a:r>
              <a:rPr lang="pl-PL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MAG3</a:t>
            </a: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    </a:t>
            </a: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Алтернатива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OIH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,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с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 “imaging”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карактеристикама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MAG3</a:t>
            </a:r>
            <a:endParaRPr lang="x-none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Плазматски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клиренс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69-85% </a:t>
            </a:r>
            <a:r>
              <a:rPr lang="sr-Cyrl-R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од</a:t>
            </a:r>
            <a:r>
              <a:rPr lang="x-none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OIH</a:t>
            </a:r>
            <a:endParaRPr lang="x-none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Екстракциона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ефикасност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већа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од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MAG3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Arial" charset="0"/>
              </a:rPr>
              <a:t> IOH</a:t>
            </a:r>
            <a:endParaRPr lang="x-none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  <p:pic>
        <p:nvPicPr>
          <p:cNvPr id="6349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6" y="844550"/>
            <a:ext cx="22955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4017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1524000" y="12700"/>
            <a:ext cx="9144000" cy="749300"/>
          </a:xfrm>
        </p:spPr>
        <p:txBody>
          <a:bodyPr/>
          <a:lstStyle/>
          <a:p>
            <a:r>
              <a:rPr lang="sr-Cyrl-RS" altLang="en-US">
                <a:cs typeface="Times New Roman" panose="02020603050405020304" pitchFamily="18" charset="0"/>
              </a:rPr>
              <a:t>Нови</a:t>
            </a:r>
            <a:r>
              <a:rPr lang="sr-Latn-CS" altLang="en-US">
                <a:cs typeface="Times New Roman" panose="02020603050405020304" pitchFamily="18" charset="0"/>
              </a:rPr>
              <a:t> </a:t>
            </a:r>
            <a:r>
              <a:rPr lang="sr-Cyrl-RS" altLang="en-US">
                <a:cs typeface="Times New Roman" panose="02020603050405020304" pitchFamily="18" charset="0"/>
              </a:rPr>
              <a:t>радиофармацеутици</a:t>
            </a:r>
            <a:endParaRPr lang="en-US" altLang="en-US">
              <a:cs typeface="Times New Roman" panose="02020603050405020304" pitchFamily="18" charset="0"/>
            </a:endParaRP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>
          <a:xfrm>
            <a:off x="2070100" y="1719263"/>
            <a:ext cx="7970838" cy="2620962"/>
          </a:xfrm>
          <a:ln>
            <a:solidFill>
              <a:schemeClr val="bg2"/>
            </a:solidFill>
            <a:miter lim="800000"/>
          </a:ln>
        </p:spPr>
        <p:txBody>
          <a:bodyPr/>
          <a:lstStyle/>
          <a:p>
            <a:r>
              <a:rPr lang="sr-Cyrl-RS" altLang="en-US"/>
              <a:t>Време</a:t>
            </a:r>
            <a:r>
              <a:rPr lang="sr-Latn-RS" altLang="en-US"/>
              <a:t> </a:t>
            </a:r>
            <a:r>
              <a:rPr lang="sr-Cyrl-RS" altLang="en-US"/>
              <a:t>транзита</a:t>
            </a:r>
            <a:r>
              <a:rPr lang="en-US" altLang="en-US"/>
              <a:t>: </a:t>
            </a:r>
            <a:r>
              <a:rPr lang="sr-Cyrl-RS" altLang="en-US"/>
              <a:t>једнак</a:t>
            </a:r>
            <a:r>
              <a:rPr lang="en-US" altLang="en-US"/>
              <a:t> OIH</a:t>
            </a:r>
          </a:p>
          <a:p>
            <a:r>
              <a:rPr lang="sr-Cyrl-RS" altLang="en-US"/>
              <a:t>Плазма</a:t>
            </a:r>
            <a:r>
              <a:rPr lang="en-US" altLang="en-US"/>
              <a:t> </a:t>
            </a:r>
            <a:r>
              <a:rPr lang="sr-Cyrl-RS" altLang="en-US"/>
              <a:t>клиренс</a:t>
            </a:r>
            <a:r>
              <a:rPr lang="en-US" altLang="en-US"/>
              <a:t>: </a:t>
            </a:r>
            <a:r>
              <a:rPr lang="sr-Cyrl-RS" altLang="en-US"/>
              <a:t>једнак</a:t>
            </a:r>
            <a:r>
              <a:rPr lang="en-US" altLang="en-US"/>
              <a:t> OIH</a:t>
            </a:r>
          </a:p>
          <a:p>
            <a:r>
              <a:rPr lang="en-US" altLang="en-US"/>
              <a:t>30/90 </a:t>
            </a:r>
            <a:r>
              <a:rPr lang="sr-Cyrl-RS" altLang="en-US"/>
              <a:t>мин</a:t>
            </a:r>
            <a:r>
              <a:rPr lang="sr-Latn-RS" altLang="en-US"/>
              <a:t>.</a:t>
            </a:r>
            <a:r>
              <a:rPr lang="en-US" altLang="en-US"/>
              <a:t> </a:t>
            </a:r>
            <a:r>
              <a:rPr lang="sr-Cyrl-RS" altLang="en-US"/>
              <a:t>уринарна</a:t>
            </a:r>
            <a:r>
              <a:rPr lang="en-US" altLang="en-US"/>
              <a:t> </a:t>
            </a:r>
            <a:r>
              <a:rPr lang="sr-Cyrl-RS" altLang="en-US"/>
              <a:t>екскреција</a:t>
            </a:r>
            <a:r>
              <a:rPr lang="en-US" altLang="en-US"/>
              <a:t>: </a:t>
            </a:r>
            <a:r>
              <a:rPr lang="sr-Cyrl-RS" altLang="en-US"/>
              <a:t>једнака</a:t>
            </a:r>
            <a:r>
              <a:rPr lang="en-US" altLang="en-US"/>
              <a:t> OIH</a:t>
            </a:r>
          </a:p>
          <a:p>
            <a:r>
              <a:rPr lang="sr-Cyrl-RS" altLang="en-US"/>
              <a:t>Везивање</a:t>
            </a:r>
            <a:r>
              <a:rPr lang="en-US" altLang="en-US"/>
              <a:t> </a:t>
            </a:r>
            <a:r>
              <a:rPr lang="sr-Cyrl-RS" altLang="en-US"/>
              <a:t>за</a:t>
            </a:r>
            <a:r>
              <a:rPr lang="en-US" altLang="en-US"/>
              <a:t> </a:t>
            </a:r>
            <a:r>
              <a:rPr lang="sr-Cyrl-RS" altLang="en-US"/>
              <a:t>протеине</a:t>
            </a:r>
            <a:r>
              <a:rPr lang="en-US" altLang="en-US"/>
              <a:t> </a:t>
            </a:r>
            <a:r>
              <a:rPr lang="sr-Cyrl-RS" altLang="en-US"/>
              <a:t>плазме</a:t>
            </a:r>
            <a:r>
              <a:rPr lang="en-US" altLang="en-US"/>
              <a:t>: </a:t>
            </a:r>
            <a:r>
              <a:rPr lang="sr-Cyrl-RS" altLang="en-US"/>
              <a:t>као</a:t>
            </a:r>
            <a:r>
              <a:rPr lang="en-US" altLang="en-US"/>
              <a:t> MAG3</a:t>
            </a:r>
            <a:endParaRPr lang="sr-Latn-RS" altLang="en-US"/>
          </a:p>
          <a:p>
            <a:r>
              <a:rPr lang="sr-Cyrl-RS" altLang="en-US"/>
              <a:t>Квалитет</a:t>
            </a:r>
            <a:r>
              <a:rPr lang="sr-Latn-RS" altLang="en-US"/>
              <a:t> </a:t>
            </a:r>
            <a:r>
              <a:rPr lang="sr-Cyrl-RS" altLang="en-US"/>
              <a:t>сцинтиграма</a:t>
            </a:r>
            <a:r>
              <a:rPr lang="en-US" altLang="en-US"/>
              <a:t>: </a:t>
            </a:r>
            <a:r>
              <a:rPr lang="sr-Cyrl-RS" altLang="en-US"/>
              <a:t>одличан</a:t>
            </a:r>
            <a:endParaRPr lang="en-US" altLang="en-US"/>
          </a:p>
          <a:p>
            <a:endParaRPr lang="en-US" altLang="en-US"/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681163" y="882650"/>
            <a:ext cx="835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aseline="30000">
                <a:solidFill>
                  <a:schemeClr val="bg2"/>
                </a:solidFill>
              </a:rPr>
              <a:t>99m</a:t>
            </a:r>
            <a:r>
              <a:rPr lang="en-US" altLang="en-US" sz="2800">
                <a:solidFill>
                  <a:schemeClr val="bg2"/>
                </a:solidFill>
              </a:rPr>
              <a:t>Tc(CO)</a:t>
            </a:r>
            <a:r>
              <a:rPr lang="en-US" altLang="en-US" sz="2800" baseline="-25000">
                <a:solidFill>
                  <a:schemeClr val="bg2"/>
                </a:solidFill>
              </a:rPr>
              <a:t>3</a:t>
            </a:r>
            <a:r>
              <a:rPr lang="en-US" altLang="en-US" sz="2800">
                <a:solidFill>
                  <a:schemeClr val="bg2"/>
                </a:solidFill>
              </a:rPr>
              <a:t>(NTA)</a:t>
            </a:r>
            <a:r>
              <a:rPr lang="sr-Latn-RS" altLang="en-US" sz="2800">
                <a:solidFill>
                  <a:schemeClr val="bg2"/>
                </a:solidFill>
              </a:rPr>
              <a:t> - </a:t>
            </a:r>
            <a:r>
              <a:rPr lang="sr-Cyrl-RS" altLang="en-US" sz="2800">
                <a:solidFill>
                  <a:schemeClr val="bg2"/>
                </a:solidFill>
              </a:rPr>
              <a:t>Нитрил</a:t>
            </a:r>
            <a:r>
              <a:rPr lang="en-US" altLang="en-US" sz="2800">
                <a:solidFill>
                  <a:schemeClr val="bg2"/>
                </a:solidFill>
              </a:rPr>
              <a:t>-</a:t>
            </a:r>
            <a:r>
              <a:rPr lang="sr-Cyrl-RS" altLang="en-US" sz="2800">
                <a:solidFill>
                  <a:schemeClr val="bg2"/>
                </a:solidFill>
              </a:rPr>
              <a:t>триацетатна</a:t>
            </a:r>
            <a:r>
              <a:rPr lang="en-US" altLang="en-US" sz="2800">
                <a:solidFill>
                  <a:schemeClr val="bg2"/>
                </a:solidFill>
              </a:rPr>
              <a:t> </a:t>
            </a:r>
            <a:r>
              <a:rPr lang="sr-Cyrl-RS" altLang="en-US" sz="2800">
                <a:solidFill>
                  <a:schemeClr val="bg2"/>
                </a:solidFill>
              </a:rPr>
              <a:t>киселина</a:t>
            </a:r>
            <a:endParaRPr lang="en-US" altLang="en-US" sz="2800">
              <a:solidFill>
                <a:schemeClr val="bg2"/>
              </a:solidFill>
            </a:endParaRPr>
          </a:p>
        </p:txBody>
      </p:sp>
      <p:pic>
        <p:nvPicPr>
          <p:cNvPr id="655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0" b="2782"/>
          <a:stretch>
            <a:fillRect/>
          </a:stretch>
        </p:blipFill>
        <p:spPr bwMode="auto">
          <a:xfrm>
            <a:off x="6915150" y="4462464"/>
            <a:ext cx="35893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2" name="Rectangle 7"/>
          <p:cNvSpPr>
            <a:spLocks noChangeArrowheads="1"/>
          </p:cNvSpPr>
          <p:nvPr/>
        </p:nvSpPr>
        <p:spPr bwMode="auto">
          <a:xfrm>
            <a:off x="1524001" y="6581776"/>
            <a:ext cx="5083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chemeClr val="bg2"/>
                </a:solidFill>
              </a:rPr>
              <a:t>Lipowska et al</a:t>
            </a:r>
            <a:r>
              <a:rPr lang="sr-Latn-RS" altLang="en-US" sz="1200">
                <a:solidFill>
                  <a:schemeClr val="bg2"/>
                </a:solidFill>
              </a:rPr>
              <a:t>.</a:t>
            </a:r>
            <a:r>
              <a:rPr lang="en-US" altLang="en-US" sz="1200">
                <a:solidFill>
                  <a:schemeClr val="bg2"/>
                </a:solidFill>
              </a:rPr>
              <a:t> 2009</a:t>
            </a:r>
          </a:p>
        </p:txBody>
      </p:sp>
      <p:pic>
        <p:nvPicPr>
          <p:cNvPr id="655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" r="4205"/>
          <a:stretch>
            <a:fillRect/>
          </a:stretch>
        </p:blipFill>
        <p:spPr bwMode="auto">
          <a:xfrm>
            <a:off x="2193926" y="4708525"/>
            <a:ext cx="493871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9059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2900"/>
              <a:t>Radiofarmaci - distribucija</a:t>
            </a:r>
            <a:endParaRPr lang="en-US" altLang="en-US" sz="2900"/>
          </a:p>
        </p:txBody>
      </p:sp>
      <p:graphicFrame>
        <p:nvGraphicFramePr>
          <p:cNvPr id="38972" name="Group 60"/>
          <p:cNvGraphicFramePr>
            <a:graphicFrameLocks noGrp="1"/>
          </p:cNvGraphicFramePr>
          <p:nvPr>
            <p:ph type="tbl" idx="1"/>
          </p:nvPr>
        </p:nvGraphicFramePr>
        <p:xfrm>
          <a:off x="1600200" y="1484313"/>
          <a:ext cx="9012238" cy="4025902"/>
        </p:xfrm>
        <a:graphic>
          <a:graphicData uri="http://schemas.openxmlformats.org/drawingml/2006/table">
            <a:tbl>
              <a:tblPr/>
              <a:tblGrid>
                <a:gridCol w="172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9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25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3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sr-Cyrl-RS" sz="2000" b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Биокинетик</a:t>
                      </a:r>
                      <a:r>
                        <a:rPr lang="sr-Latn-RS" sz="20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sr-Latn-CS" sz="20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Везивање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протеине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плазме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Плазма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клиренс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Peak renal activity 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r>
                        <a:rPr lang="x-none" sz="1800" b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Екстракц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ефикасност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(%)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Уринарна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екскреција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r>
                        <a:rPr kumimoji="0" lang="sr-Cyrl-R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kumimoji="0" lang="x-none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(%)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Tc-DTPA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Минимално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x-none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Latn-CS" sz="20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2-6%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en-US" sz="20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3–4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I-OIH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Средње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Latn-CS" sz="20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~60%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83.0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Tc-MAG3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Високо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x-none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Latn-CS" sz="20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~70-90%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83.1</a:t>
                      </a: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Tc-EC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Средње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x-none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Latn-CS" sz="20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~50%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– 80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769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2900"/>
              <a:t>Radiofarmaci - karakteristike</a:t>
            </a:r>
            <a:endParaRPr lang="en-US" altLang="en-US" sz="2900"/>
          </a:p>
        </p:txBody>
      </p:sp>
      <p:graphicFrame>
        <p:nvGraphicFramePr>
          <p:cNvPr id="71719" name="Group 39"/>
          <p:cNvGraphicFramePr>
            <a:graphicFrameLocks noGrp="1"/>
          </p:cNvGraphicFramePr>
          <p:nvPr>
            <p:ph type="tbl" idx="1"/>
          </p:nvPr>
        </p:nvGraphicFramePr>
        <p:xfrm>
          <a:off x="1693864" y="1423989"/>
          <a:ext cx="8810625" cy="3921247"/>
        </p:xfrm>
        <a:graphic>
          <a:graphicData uri="http://schemas.openxmlformats.org/drawingml/2006/table">
            <a:tbl>
              <a:tblPr/>
              <a:tblGrid>
                <a:gridCol w="1730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4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59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Припрема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Радиохемијска</a:t>
                      </a:r>
                      <a:r>
                        <a:rPr kumimoji="0" 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чистоћа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Стабилност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4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Tc-DTPA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Инстант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кит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98 - 99.8%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6h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4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I-OIH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6142E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Готов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&gt;90%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5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Tc-MAG3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Кување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100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º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10’,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хлађење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води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3-7°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собној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90 -96%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5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Tc-EC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Инкубација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неутрализација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алкалног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додавањем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фосфатног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пуфера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&gt;90%</a:t>
                      </a: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439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60"/>
          <p:cNvGraphicFramePr>
            <a:graphicFrameLocks/>
          </p:cNvGraphicFramePr>
          <p:nvPr/>
        </p:nvGraphicFramePr>
        <p:xfrm>
          <a:off x="1674813" y="1435101"/>
          <a:ext cx="8850312" cy="4308570"/>
        </p:xfrm>
        <a:graphic>
          <a:graphicData uri="http://schemas.openxmlformats.org/drawingml/2006/table">
            <a:tbl>
              <a:tblPr/>
              <a:tblGrid>
                <a:gridCol w="2074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4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96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71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Сцинтиграфија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Квалитет</a:t>
                      </a:r>
                      <a:r>
                        <a:rPr kumimoji="0" 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сцинтиграма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Target/non target 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ratio</a:t>
                      </a: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Екстра</a:t>
                      </a:r>
                      <a:r>
                        <a:rPr kumimoji="0" 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ренално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Tc-DTPA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Добар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опада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смањењм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је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бубрега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Средњи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Јетра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слабо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r>
                        <a:rPr kumimoji="0" lang="x-none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/123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I-OIH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Лош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Задовољавајући</a:t>
                      </a:r>
                      <a:endParaRPr kumimoji="0" lang="x-none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Низак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Tc-MAG3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лошег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ГФР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хипертензије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обструкције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трансплантације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Јетра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слабо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3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Tc-EC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као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MAG 3</a:t>
                      </a:r>
                      <a:r>
                        <a:rPr kumimoji="0" lang="x-none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Јетра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добро</a:t>
                      </a:r>
                      <a:r>
                        <a:rPr kumimoji="0" lang="x-none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902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964" y="973698"/>
            <a:ext cx="9206753" cy="499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62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93059" y="858839"/>
            <a:ext cx="11196917" cy="5673725"/>
          </a:xfrm>
          <a:ln>
            <a:noFill/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sr-Cyrl-RS" sz="2400" b="1" dirty="0"/>
              <a:t>Педијатријска</a:t>
            </a:r>
            <a:r>
              <a:rPr lang="sr-Latn-CS" sz="2400" b="1" dirty="0"/>
              <a:t> </a:t>
            </a:r>
            <a:r>
              <a:rPr lang="sr-Cyrl-RS" sz="2400" b="1" dirty="0"/>
              <a:t>нефроурологија</a:t>
            </a:r>
            <a:endParaRPr lang="sr-Latn-CS" sz="2400" dirty="0"/>
          </a:p>
          <a:p>
            <a:pPr>
              <a:defRPr/>
            </a:pPr>
            <a:r>
              <a:rPr lang="en-US" sz="2400" dirty="0"/>
              <a:t>GFR</a:t>
            </a:r>
            <a:r>
              <a:rPr lang="sr-Latn-CS" sz="2400" dirty="0"/>
              <a:t> </a:t>
            </a:r>
            <a:r>
              <a:rPr lang="sr-Cyrl-RS" sz="2400" dirty="0"/>
              <a:t>је</a:t>
            </a:r>
            <a:r>
              <a:rPr lang="sr-Latn-CS" sz="2400" dirty="0"/>
              <a:t> </a:t>
            </a:r>
            <a:r>
              <a:rPr lang="sr-Cyrl-RS" sz="2400" dirty="0"/>
              <a:t>на</a:t>
            </a:r>
            <a:r>
              <a:rPr lang="sr-Latn-CS" sz="2400" dirty="0"/>
              <a:t> </a:t>
            </a:r>
            <a:r>
              <a:rPr lang="sr-Cyrl-RS" sz="2400" dirty="0"/>
              <a:t>рођењу</a:t>
            </a:r>
            <a:r>
              <a:rPr lang="sr-Latn-CS" sz="2400" dirty="0"/>
              <a:t> </a:t>
            </a:r>
            <a:r>
              <a:rPr lang="sr-Cyrl-RS" sz="2400" dirty="0"/>
              <a:t>јако</a:t>
            </a:r>
            <a:r>
              <a:rPr lang="sr-Latn-CS" sz="2400" dirty="0"/>
              <a:t> </a:t>
            </a:r>
            <a:r>
              <a:rPr lang="sr-Cyrl-RS" sz="2400" dirty="0"/>
              <a:t>ниска</a:t>
            </a:r>
            <a:r>
              <a:rPr lang="sr-Latn-CS" sz="2400" dirty="0"/>
              <a:t> (</a:t>
            </a:r>
            <a:r>
              <a:rPr lang="sr-Cyrl-RS" sz="2400" dirty="0"/>
              <a:t>око</a:t>
            </a:r>
            <a:r>
              <a:rPr lang="sr-Latn-CS" sz="2400" dirty="0"/>
              <a:t> 30 </a:t>
            </a:r>
            <a:r>
              <a:rPr lang="sr-Cyrl-RS" sz="2400" dirty="0"/>
              <a:t>мл</a:t>
            </a:r>
            <a:r>
              <a:rPr lang="sr-Latn-CS" sz="2400" dirty="0"/>
              <a:t>/</a:t>
            </a:r>
            <a:r>
              <a:rPr lang="sr-Cyrl-RS" sz="2400" dirty="0"/>
              <a:t>мин</a:t>
            </a:r>
            <a:r>
              <a:rPr lang="sr-Latn-CS" sz="2400" dirty="0"/>
              <a:t>/1,73</a:t>
            </a:r>
            <a:r>
              <a:rPr lang="sr-Cyrl-RS" sz="2400" dirty="0"/>
              <a:t>м</a:t>
            </a:r>
            <a:r>
              <a:rPr lang="sr-Latn-CS" sz="2400" baseline="30000" dirty="0"/>
              <a:t>2</a:t>
            </a:r>
            <a:r>
              <a:rPr lang="sr-Latn-CS" sz="2400" dirty="0"/>
              <a:t>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sr-Latn-CS" sz="2400" dirty="0"/>
              <a:t>1 </a:t>
            </a:r>
            <a:r>
              <a:rPr lang="sr-Cyrl-RS" sz="2400" dirty="0"/>
              <a:t>године</a:t>
            </a:r>
            <a:r>
              <a:rPr lang="sr-Latn-CS" sz="2400" dirty="0"/>
              <a:t> </a:t>
            </a:r>
            <a:r>
              <a:rPr lang="sr-Cyrl-RS" sz="2400" dirty="0"/>
              <a:t>живота</a:t>
            </a:r>
            <a:r>
              <a:rPr lang="sr-Latn-CS" sz="2400" dirty="0"/>
              <a:t> - </a:t>
            </a:r>
            <a:r>
              <a:rPr lang="sr-Cyrl-RS" sz="2400" dirty="0"/>
              <a:t>увећава</a:t>
            </a:r>
            <a:r>
              <a:rPr lang="sr-Latn-CS" sz="2400" dirty="0"/>
              <a:t> 3 </a:t>
            </a:r>
            <a:r>
              <a:rPr lang="sr-Cyrl-RS" sz="2400" dirty="0"/>
              <a:t>пута</a:t>
            </a:r>
            <a:r>
              <a:rPr lang="sr-Latn-CS" sz="2400" dirty="0"/>
              <a:t> </a:t>
            </a:r>
            <a:r>
              <a:rPr lang="sr-Cyrl-RS" sz="2400" dirty="0"/>
              <a:t>и</a:t>
            </a:r>
            <a:r>
              <a:rPr lang="sr-Latn-CS" sz="2400" dirty="0"/>
              <a:t>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sr-Latn-CS" sz="2400" dirty="0"/>
              <a:t>2 </a:t>
            </a:r>
            <a:r>
              <a:rPr lang="sr-Cyrl-RS" sz="2400" dirty="0"/>
              <a:t>години</a:t>
            </a:r>
            <a:r>
              <a:rPr lang="sr-Latn-CS" sz="2400" dirty="0"/>
              <a:t> </a:t>
            </a:r>
            <a:r>
              <a:rPr lang="sr-Cyrl-RS" sz="2400" dirty="0"/>
              <a:t>живота</a:t>
            </a:r>
            <a:r>
              <a:rPr lang="sr-Latn-CS" sz="2400" dirty="0"/>
              <a:t> - 80% </a:t>
            </a:r>
            <a:r>
              <a:rPr lang="sr-Cyrl-RS" sz="2400" dirty="0"/>
              <a:t>адултне</a:t>
            </a:r>
            <a:r>
              <a:rPr lang="sr-Latn-CS" sz="2400" dirty="0"/>
              <a:t> </a:t>
            </a:r>
            <a:r>
              <a:rPr lang="sr-Cyrl-RS" sz="2400" dirty="0"/>
              <a:t>вредности</a:t>
            </a:r>
            <a:endParaRPr lang="sr-Latn-CS" sz="2400" dirty="0"/>
          </a:p>
          <a:p>
            <a:pPr marL="0" indent="0">
              <a:spcBef>
                <a:spcPct val="30000"/>
              </a:spcBef>
              <a:buNone/>
              <a:defRPr/>
            </a:pPr>
            <a:r>
              <a:rPr lang="sr-Cyrl-RS" sz="2800" dirty="0"/>
              <a:t>Бубрег</a:t>
            </a:r>
            <a:r>
              <a:rPr lang="sr-Latn-CS" sz="2800" dirty="0"/>
              <a:t> </a:t>
            </a:r>
            <a:r>
              <a:rPr lang="sr-Cyrl-RS" sz="2800" dirty="0"/>
              <a:t>неонатуса</a:t>
            </a:r>
            <a:r>
              <a:rPr lang="sr-Latn-CS" sz="2800" dirty="0"/>
              <a:t> </a:t>
            </a:r>
            <a:r>
              <a:rPr lang="sr-Cyrl-RS" sz="2800" dirty="0"/>
              <a:t>садржи</a:t>
            </a:r>
            <a:r>
              <a:rPr lang="sr-Latn-CS" sz="2800" dirty="0"/>
              <a:t> </a:t>
            </a:r>
            <a:r>
              <a:rPr lang="sr-Cyrl-RS" sz="2800" dirty="0"/>
              <a:t>милион</a:t>
            </a:r>
            <a:r>
              <a:rPr lang="sr-Latn-CS" sz="2800" dirty="0"/>
              <a:t> </a:t>
            </a:r>
            <a:r>
              <a:rPr lang="sr-Cyrl-RS" sz="2800" dirty="0"/>
              <a:t>иматурних</a:t>
            </a:r>
            <a:r>
              <a:rPr lang="sr-Latn-CS" sz="2800" dirty="0"/>
              <a:t> </a:t>
            </a:r>
            <a:r>
              <a:rPr lang="sr-Cyrl-RS" sz="2800" dirty="0"/>
              <a:t>нефрона</a:t>
            </a:r>
            <a:r>
              <a:rPr lang="sr-Latn-CS" sz="2800" dirty="0"/>
              <a:t> </a:t>
            </a:r>
            <a:r>
              <a:rPr lang="sr-Cyrl-RS" sz="2800" dirty="0"/>
              <a:t>чија</a:t>
            </a:r>
            <a:r>
              <a:rPr lang="sr-Latn-CS" sz="2800" dirty="0"/>
              <a:t> </a:t>
            </a:r>
            <a:r>
              <a:rPr lang="sr-Cyrl-RS" sz="2800" dirty="0"/>
              <a:t>је</a:t>
            </a:r>
            <a:r>
              <a:rPr lang="sr-Latn-CS" sz="2800" dirty="0"/>
              <a:t> </a:t>
            </a:r>
            <a:r>
              <a:rPr lang="sr-Cyrl-RS" sz="2800" dirty="0"/>
              <a:t>грађа</a:t>
            </a:r>
            <a:r>
              <a:rPr lang="sr-Latn-CS" sz="2800" dirty="0"/>
              <a:t> </a:t>
            </a:r>
            <a:r>
              <a:rPr lang="sr-Cyrl-RS" sz="2800" dirty="0"/>
              <a:t>идентична</a:t>
            </a:r>
            <a:r>
              <a:rPr lang="sr-Latn-CS" sz="2800" dirty="0"/>
              <a:t> </a:t>
            </a:r>
            <a:r>
              <a:rPr lang="sr-Cyrl-RS" sz="2800" dirty="0"/>
              <a:t>бубрегу</a:t>
            </a:r>
            <a:r>
              <a:rPr lang="sr-Latn-CS" sz="2800" dirty="0"/>
              <a:t> </a:t>
            </a:r>
            <a:r>
              <a:rPr lang="sr-Cyrl-RS" sz="2800" dirty="0"/>
              <a:t>одраслих</a:t>
            </a:r>
            <a:r>
              <a:rPr lang="sr-Latn-CS" sz="2800" dirty="0"/>
              <a:t>.</a:t>
            </a:r>
          </a:p>
          <a:p>
            <a:pPr marL="0" indent="0">
              <a:spcBef>
                <a:spcPct val="30000"/>
              </a:spcBef>
              <a:buNone/>
              <a:defRPr/>
            </a:pPr>
            <a:r>
              <a:rPr lang="sr-Latn-CS" sz="2800" u="sng" baseline="30000" dirty="0"/>
              <a:t>99m</a:t>
            </a:r>
            <a:r>
              <a:rPr lang="sr-Latn-CS" sz="2800" u="sng" dirty="0"/>
              <a:t>Tc-DTPA</a:t>
            </a:r>
            <a:r>
              <a:rPr lang="sr-Latn-CS" sz="2400" dirty="0"/>
              <a:t> – </a:t>
            </a:r>
            <a:r>
              <a:rPr lang="sr-Cyrl-RS" sz="2400" dirty="0"/>
              <a:t>се</a:t>
            </a:r>
            <a:r>
              <a:rPr lang="sr-Latn-CS" sz="2400" dirty="0"/>
              <a:t> </a:t>
            </a:r>
            <a:r>
              <a:rPr lang="sr-Cyrl-RS" sz="2400" dirty="0"/>
              <a:t>не</a:t>
            </a:r>
            <a:r>
              <a:rPr lang="sr-Latn-CS" sz="2400" dirty="0"/>
              <a:t> </a:t>
            </a:r>
            <a:r>
              <a:rPr lang="sr-Cyrl-RS" sz="2400" dirty="0"/>
              <a:t>препоручује</a:t>
            </a:r>
            <a:r>
              <a:rPr lang="sr-Latn-CS" sz="2400" dirty="0"/>
              <a:t> </a:t>
            </a:r>
            <a:r>
              <a:rPr lang="sr-Cyrl-RS" sz="2400" dirty="0"/>
              <a:t>код</a:t>
            </a:r>
            <a:r>
              <a:rPr lang="sr-Latn-CS" sz="2400" dirty="0"/>
              <a:t> </a:t>
            </a:r>
            <a:r>
              <a:rPr lang="sr-Cyrl-RS" sz="2400" dirty="0"/>
              <a:t>деце</a:t>
            </a:r>
            <a:r>
              <a:rPr lang="sr-Latn-CS" sz="2400" dirty="0"/>
              <a:t> </a:t>
            </a:r>
            <a:r>
              <a:rPr lang="sr-Cyrl-RS" sz="2400" dirty="0"/>
              <a:t>до</a:t>
            </a:r>
            <a:r>
              <a:rPr lang="sr-Latn-CS" sz="2400" dirty="0"/>
              <a:t> 2 (3) </a:t>
            </a:r>
            <a:r>
              <a:rPr lang="sr-Cyrl-RS" sz="2400" dirty="0"/>
              <a:t>године</a:t>
            </a:r>
            <a:r>
              <a:rPr lang="sr-Latn-CS" sz="2400" dirty="0"/>
              <a:t> </a:t>
            </a:r>
            <a:r>
              <a:rPr lang="sr-Cyrl-RS" sz="2400" dirty="0"/>
              <a:t>старости</a:t>
            </a:r>
            <a:r>
              <a:rPr lang="sr-Latn-CS" sz="2400" dirty="0"/>
              <a:t> </a:t>
            </a:r>
            <a:r>
              <a:rPr lang="sr-Cyrl-RS" sz="2400" dirty="0"/>
              <a:t>због</a:t>
            </a:r>
            <a:r>
              <a:rPr lang="sr-Latn-CS" sz="2400" dirty="0"/>
              <a:t> </a:t>
            </a:r>
            <a:r>
              <a:rPr lang="sr-Cyrl-RS" sz="2400" dirty="0"/>
              <a:t>немогућности</a:t>
            </a:r>
            <a:r>
              <a:rPr lang="sr-Latn-CS" sz="2400" dirty="0"/>
              <a:t> </a:t>
            </a:r>
            <a:r>
              <a:rPr lang="sr-Cyrl-RS" sz="2400" dirty="0"/>
              <a:t>иматурних</a:t>
            </a:r>
            <a:r>
              <a:rPr lang="sr-Latn-CS" sz="2400" dirty="0"/>
              <a:t> </a:t>
            </a:r>
            <a:r>
              <a:rPr lang="sr-Cyrl-RS" sz="2400" dirty="0"/>
              <a:t>гломерула</a:t>
            </a:r>
            <a:r>
              <a:rPr lang="sr-Latn-CS" sz="2400" dirty="0"/>
              <a:t> </a:t>
            </a:r>
            <a:r>
              <a:rPr lang="sr-Cyrl-RS" sz="2400" dirty="0"/>
              <a:t>да</a:t>
            </a:r>
            <a:r>
              <a:rPr lang="sr-Latn-CS" sz="2400" dirty="0"/>
              <a:t> </a:t>
            </a:r>
            <a:r>
              <a:rPr lang="sr-Cyrl-RS" sz="2400" dirty="0"/>
              <a:t>га</a:t>
            </a:r>
            <a:r>
              <a:rPr lang="sr-Latn-CS" sz="2400" dirty="0"/>
              <a:t> </a:t>
            </a:r>
            <a:r>
              <a:rPr lang="sr-Cyrl-RS" sz="2400" dirty="0"/>
              <a:t>преузму</a:t>
            </a:r>
            <a:r>
              <a:rPr lang="sr-Latn-CS" sz="2400" dirty="0"/>
              <a:t> </a:t>
            </a:r>
            <a:r>
              <a:rPr lang="sr-Cyrl-RS" sz="2400" dirty="0"/>
              <a:t>и</a:t>
            </a:r>
            <a:r>
              <a:rPr lang="sr-Latn-CS" sz="2400" dirty="0"/>
              <a:t> </a:t>
            </a:r>
            <a:r>
              <a:rPr lang="sr-Cyrl-RS" sz="2400" dirty="0"/>
              <a:t>високе</a:t>
            </a:r>
            <a:r>
              <a:rPr lang="sr-Latn-CS" sz="2400" dirty="0"/>
              <a:t> </a:t>
            </a:r>
            <a:r>
              <a:rPr lang="sr-Cyrl-RS" sz="2400" dirty="0"/>
              <a:t>екстрареналне</a:t>
            </a:r>
            <a:r>
              <a:rPr lang="sr-Latn-CS" sz="2400" dirty="0"/>
              <a:t> </a:t>
            </a:r>
            <a:r>
              <a:rPr lang="sr-Cyrl-RS" sz="2400" dirty="0"/>
              <a:t>активности</a:t>
            </a:r>
            <a:r>
              <a:rPr lang="sr-Latn-CS" sz="2400" dirty="0"/>
              <a:t> (</a:t>
            </a:r>
            <a:r>
              <a:rPr lang="sr-Cyrl-RS" sz="2400" dirty="0"/>
              <a:t>неонетус</a:t>
            </a:r>
            <a:r>
              <a:rPr lang="sr-Latn-CS" sz="2400" dirty="0"/>
              <a:t> </a:t>
            </a:r>
            <a:r>
              <a:rPr lang="sr-Cyrl-RS" sz="2400" dirty="0"/>
              <a:t>и</a:t>
            </a:r>
            <a:r>
              <a:rPr lang="sr-Latn-CS" sz="2400" dirty="0"/>
              <a:t> </a:t>
            </a:r>
            <a:r>
              <a:rPr lang="sr-Cyrl-RS" sz="2400" dirty="0"/>
              <a:t>одојче</a:t>
            </a:r>
            <a:r>
              <a:rPr lang="sr-Latn-CS" sz="2400" dirty="0"/>
              <a:t> </a:t>
            </a:r>
            <a:r>
              <a:rPr lang="sr-Cyrl-RS" sz="2400" dirty="0"/>
              <a:t>имају</a:t>
            </a:r>
            <a:r>
              <a:rPr lang="sr-Latn-CS" sz="2400" dirty="0"/>
              <a:t> </a:t>
            </a:r>
            <a:r>
              <a:rPr lang="sr-Cyrl-RS" sz="2400" dirty="0"/>
              <a:t>релативно</a:t>
            </a:r>
            <a:r>
              <a:rPr lang="sr-Latn-CS" sz="2400" dirty="0"/>
              <a:t> </a:t>
            </a:r>
            <a:r>
              <a:rPr lang="sr-Cyrl-RS" sz="2400" dirty="0"/>
              <a:t>велики</a:t>
            </a:r>
            <a:r>
              <a:rPr lang="sr-Latn-CS" sz="2400" dirty="0"/>
              <a:t> e</a:t>
            </a:r>
            <a:r>
              <a:rPr lang="sr-Cyrl-RS" sz="2400" dirty="0"/>
              <a:t>кстраваскуларни</a:t>
            </a:r>
            <a:r>
              <a:rPr lang="sr-Latn-CS" sz="2400" dirty="0"/>
              <a:t> </a:t>
            </a:r>
            <a:r>
              <a:rPr lang="sr-Cyrl-RS" sz="2400" dirty="0"/>
              <a:t>простор</a:t>
            </a:r>
            <a:r>
              <a:rPr lang="sr-Latn-CS" sz="2400" dirty="0"/>
              <a:t>).</a:t>
            </a:r>
          </a:p>
          <a:p>
            <a:pPr marL="0" indent="0">
              <a:spcBef>
                <a:spcPct val="30000"/>
              </a:spcBef>
              <a:buNone/>
              <a:defRPr/>
            </a:pPr>
            <a:r>
              <a:rPr lang="sr-Latn-CS" sz="2400" u="sng" baseline="30000" dirty="0"/>
              <a:t>99m</a:t>
            </a:r>
            <a:r>
              <a:rPr lang="sr-Latn-CS" sz="2400" u="sng" dirty="0"/>
              <a:t>Tc-MAG3</a:t>
            </a:r>
            <a:r>
              <a:rPr lang="sr-Latn-CS" sz="2400" dirty="0"/>
              <a:t> – </a:t>
            </a:r>
            <a:r>
              <a:rPr lang="sr-Cyrl-RS" sz="2400" dirty="0"/>
              <a:t>се</a:t>
            </a:r>
            <a:r>
              <a:rPr lang="sr-Latn-CS" sz="2400" dirty="0"/>
              <a:t> </a:t>
            </a:r>
            <a:r>
              <a:rPr lang="sr-Cyrl-RS" sz="2400" dirty="0"/>
              <a:t>не</a:t>
            </a:r>
            <a:r>
              <a:rPr lang="sr-Latn-CS" sz="2400" dirty="0"/>
              <a:t> </a:t>
            </a:r>
            <a:r>
              <a:rPr lang="sr-Cyrl-RS" sz="2400" dirty="0"/>
              <a:t>препоручује</a:t>
            </a:r>
            <a:r>
              <a:rPr lang="sr-Latn-CS" sz="2400" dirty="0"/>
              <a:t> </a:t>
            </a:r>
            <a:r>
              <a:rPr lang="sr-Cyrl-RS" sz="2400" dirty="0"/>
              <a:t>код</a:t>
            </a:r>
            <a:r>
              <a:rPr lang="sr-Latn-CS" sz="2400" dirty="0"/>
              <a:t> </a:t>
            </a:r>
            <a:r>
              <a:rPr lang="sr-Cyrl-RS" sz="2400" dirty="0"/>
              <a:t>деце</a:t>
            </a:r>
            <a:r>
              <a:rPr lang="sr-Latn-CS" sz="2400" dirty="0"/>
              <a:t> </a:t>
            </a:r>
            <a:r>
              <a:rPr lang="sr-Cyrl-RS" sz="2400" dirty="0"/>
              <a:t>до</a:t>
            </a:r>
            <a:r>
              <a:rPr lang="sr-Latn-CS" sz="2400" dirty="0"/>
              <a:t> 1 </a:t>
            </a:r>
            <a:r>
              <a:rPr lang="sr-Cyrl-RS" sz="2400" dirty="0"/>
              <a:t>године</a:t>
            </a:r>
            <a:r>
              <a:rPr lang="sr-Latn-CS" sz="2400" dirty="0"/>
              <a:t>, </a:t>
            </a:r>
            <a:r>
              <a:rPr lang="sr-Cyrl-RS" sz="2400" dirty="0"/>
              <a:t>даје</a:t>
            </a:r>
            <a:r>
              <a:rPr lang="sr-Latn-CS" sz="2400" dirty="0"/>
              <a:t> </a:t>
            </a:r>
            <a:r>
              <a:rPr lang="sr-Cyrl-RS" sz="2400" dirty="0"/>
              <a:t>добру</a:t>
            </a:r>
            <a:r>
              <a:rPr lang="sr-Latn-CS" sz="2400" dirty="0"/>
              <a:t> </a:t>
            </a:r>
            <a:r>
              <a:rPr lang="sr-Cyrl-RS" sz="2400" dirty="0"/>
              <a:t>визуализацију</a:t>
            </a:r>
            <a:r>
              <a:rPr lang="sr-Latn-CS" sz="2400" dirty="0"/>
              <a:t> </a:t>
            </a:r>
            <a:r>
              <a:rPr lang="sr-Cyrl-RS" sz="2400" dirty="0"/>
              <a:t>бубрега</a:t>
            </a:r>
            <a:r>
              <a:rPr lang="sr-Latn-CS" sz="2400" dirty="0"/>
              <a:t> ( ↑% </a:t>
            </a:r>
            <a:r>
              <a:rPr lang="sr-Cyrl-RS" sz="2400" dirty="0"/>
              <a:t>везивања</a:t>
            </a:r>
            <a:r>
              <a:rPr lang="sr-Latn-CS" sz="2400" dirty="0"/>
              <a:t> </a:t>
            </a:r>
            <a:r>
              <a:rPr lang="sr-Cyrl-RS" sz="2400" dirty="0"/>
              <a:t>за</a:t>
            </a:r>
            <a:r>
              <a:rPr lang="sr-Latn-CS" sz="2400" dirty="0"/>
              <a:t> </a:t>
            </a:r>
            <a:r>
              <a:rPr lang="sr-Cyrl-RS" sz="2400" dirty="0"/>
              <a:t>протеине</a:t>
            </a:r>
            <a:r>
              <a:rPr lang="sr-Latn-CS" sz="2400" dirty="0"/>
              <a:t> </a:t>
            </a:r>
            <a:r>
              <a:rPr lang="sr-Cyrl-RS" sz="2400" dirty="0"/>
              <a:t>плазме</a:t>
            </a:r>
            <a:r>
              <a:rPr lang="sr-Latn-CS" sz="2400" dirty="0"/>
              <a:t>) </a:t>
            </a:r>
            <a:r>
              <a:rPr lang="sr-Cyrl-RS" sz="2400" dirty="0"/>
              <a:t>и</a:t>
            </a:r>
            <a:r>
              <a:rPr lang="sr-Latn-CS" sz="2400" dirty="0"/>
              <a:t> </a:t>
            </a:r>
            <a:r>
              <a:rPr lang="sr-Cyrl-RS" sz="2400" dirty="0"/>
              <a:t>ниске</a:t>
            </a:r>
            <a:r>
              <a:rPr lang="sr-Latn-CS" sz="2400" dirty="0"/>
              <a:t> </a:t>
            </a:r>
            <a:r>
              <a:rPr lang="sr-Cyrl-RS" sz="2400" dirty="0"/>
              <a:t>екстраваскуларн</a:t>
            </a:r>
            <a:r>
              <a:rPr lang="sr-Latn-CS" sz="2400" dirty="0"/>
              <a:t>e </a:t>
            </a:r>
            <a:r>
              <a:rPr lang="sr-Cyrl-RS" sz="2400" dirty="0"/>
              <a:t>дистрибуциј</a:t>
            </a:r>
            <a:r>
              <a:rPr lang="sr-Latn-CS" sz="2400" dirty="0"/>
              <a:t>e.</a:t>
            </a:r>
          </a:p>
          <a:p>
            <a:pPr>
              <a:defRPr/>
            </a:pPr>
            <a:endParaRPr lang="sr-Latn-CS" sz="2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43208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0"/>
            <a:ext cx="7772400" cy="641350"/>
          </a:xfrm>
        </p:spPr>
        <p:txBody>
          <a:bodyPr/>
          <a:lstStyle/>
          <a:p>
            <a:pPr>
              <a:defRPr/>
            </a:pPr>
            <a:r>
              <a:rPr lang="sr-Cyrl-RS" sz="3600" dirty="0">
                <a:latin typeface="+mn-lt"/>
              </a:rPr>
              <a:t>МЕТОДА</a:t>
            </a:r>
            <a:r>
              <a:rPr lang="sr-Latn-CS" sz="3600" dirty="0">
                <a:latin typeface="+mn-lt"/>
              </a:rPr>
              <a:t> </a:t>
            </a:r>
            <a:r>
              <a:rPr lang="sr-Cyrl-RS" sz="3600" dirty="0">
                <a:latin typeface="+mn-lt"/>
              </a:rPr>
              <a:t>СНИМАЊА</a:t>
            </a:r>
            <a:endParaRPr lang="en-US" sz="3600" dirty="0">
              <a:latin typeface="+mn-lt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7788" y="951472"/>
            <a:ext cx="5957609" cy="5476222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sr-Cyrl-RS" sz="2400" dirty="0"/>
              <a:t>Компјутеризована</a:t>
            </a:r>
            <a:r>
              <a:rPr lang="sr-Latn-CS" sz="2400" dirty="0"/>
              <a:t> </a:t>
            </a:r>
            <a:r>
              <a:rPr lang="sr-Cyrl-RS" sz="2400" dirty="0"/>
              <a:t>ГАМА</a:t>
            </a:r>
            <a:r>
              <a:rPr lang="sr-Latn-CS" sz="2400" dirty="0"/>
              <a:t> </a:t>
            </a:r>
            <a:r>
              <a:rPr lang="sr-Cyrl-RS" sz="2400" dirty="0"/>
              <a:t>камера</a:t>
            </a:r>
            <a:r>
              <a:rPr lang="sr-Latn-CS" sz="2400" dirty="0"/>
              <a:t> – </a:t>
            </a:r>
            <a:r>
              <a:rPr lang="en-US" sz="2400" dirty="0"/>
              <a:t>LEAP</a:t>
            </a:r>
            <a:r>
              <a:rPr lang="sr-Latn-CS" sz="2400" dirty="0"/>
              <a:t> </a:t>
            </a:r>
            <a:r>
              <a:rPr lang="en-US" sz="2400" dirty="0"/>
              <a:t>parallel</a:t>
            </a:r>
            <a:r>
              <a:rPr lang="sr-Latn-CS" sz="2400" dirty="0"/>
              <a:t> </a:t>
            </a:r>
            <a:r>
              <a:rPr lang="en-US" sz="2400" dirty="0"/>
              <a:t>hole</a:t>
            </a:r>
            <a:r>
              <a:rPr lang="sr-Latn-CS" sz="2400" dirty="0"/>
              <a:t> </a:t>
            </a:r>
            <a:r>
              <a:rPr lang="sr-Cyrl-RS" sz="2400" dirty="0"/>
              <a:t>колиматор</a:t>
            </a:r>
            <a:endParaRPr lang="sr-Latn-RS" sz="2400" dirty="0"/>
          </a:p>
          <a:p>
            <a:pPr>
              <a:buFontTx/>
              <a:buNone/>
              <a:defRPr/>
            </a:pPr>
            <a:endParaRPr lang="sr-Latn-CS" sz="2400" dirty="0"/>
          </a:p>
          <a:p>
            <a:pPr>
              <a:buFontTx/>
              <a:buNone/>
              <a:defRPr/>
            </a:pPr>
            <a:r>
              <a:rPr lang="sr-Cyrl-RS" sz="2400" u="sng" dirty="0"/>
              <a:t>Припрема</a:t>
            </a:r>
            <a:r>
              <a:rPr lang="sr-Latn-CS" sz="2400" u="sng" dirty="0"/>
              <a:t> </a:t>
            </a:r>
            <a:r>
              <a:rPr lang="sr-Cyrl-RS" sz="2400" u="sng" dirty="0"/>
              <a:t>пацијента</a:t>
            </a:r>
            <a:r>
              <a:rPr lang="sr-Latn-CS" sz="2400" dirty="0"/>
              <a:t>:</a:t>
            </a:r>
          </a:p>
          <a:p>
            <a:pPr marL="0" lvl="1">
              <a:buClrTx/>
              <a:defRPr/>
            </a:pPr>
            <a:r>
              <a:rPr lang="sr-Cyrl-RS" dirty="0"/>
              <a:t>хидрација</a:t>
            </a:r>
            <a:r>
              <a:rPr lang="sr-Latn-CS" dirty="0"/>
              <a:t> (7 </a:t>
            </a:r>
            <a:r>
              <a:rPr lang="sr-Cyrl-RS" dirty="0"/>
              <a:t>мл</a:t>
            </a:r>
            <a:r>
              <a:rPr lang="sr-Latn-CS" dirty="0"/>
              <a:t>/</a:t>
            </a:r>
            <a:r>
              <a:rPr lang="sr-Cyrl-RS" dirty="0"/>
              <a:t>кг</a:t>
            </a:r>
            <a:r>
              <a:rPr lang="sr-Latn-CS" dirty="0"/>
              <a:t> </a:t>
            </a:r>
            <a:r>
              <a:rPr lang="sr-Cyrl-RS" dirty="0"/>
              <a:t>ТТ</a:t>
            </a:r>
            <a:r>
              <a:rPr lang="sr-Latn-CS" dirty="0"/>
              <a:t> 1 </a:t>
            </a:r>
            <a:r>
              <a:rPr lang="sr-Cyrl-RS" dirty="0"/>
              <a:t>сат</a:t>
            </a:r>
            <a:r>
              <a:rPr lang="sr-Latn-CS" dirty="0"/>
              <a:t> </a:t>
            </a:r>
            <a:r>
              <a:rPr lang="sr-Cyrl-RS" dirty="0"/>
              <a:t>пре</a:t>
            </a:r>
            <a:r>
              <a:rPr lang="sr-Latn-CS" dirty="0"/>
              <a:t> </a:t>
            </a:r>
          </a:p>
          <a:p>
            <a:pPr marL="0" lvl="1">
              <a:buClrTx/>
              <a:buNone/>
              <a:defRPr/>
            </a:pPr>
            <a:r>
              <a:rPr lang="sr-Latn-CS" dirty="0"/>
              <a:t>    </a:t>
            </a:r>
            <a:r>
              <a:rPr lang="sr-Cyrl-RS" dirty="0"/>
              <a:t>снимања</a:t>
            </a:r>
            <a:r>
              <a:rPr lang="sr-Latn-CS" dirty="0"/>
              <a:t>; </a:t>
            </a:r>
            <a:r>
              <a:rPr lang="sr-Cyrl-RS" dirty="0"/>
              <a:t>код</a:t>
            </a:r>
            <a:r>
              <a:rPr lang="sr-Latn-CS" dirty="0"/>
              <a:t> </a:t>
            </a:r>
            <a:r>
              <a:rPr lang="sr-Cyrl-RS" dirty="0"/>
              <a:t>деце</a:t>
            </a:r>
            <a:r>
              <a:rPr lang="sr-Latn-CS" dirty="0"/>
              <a:t>: 10 </a:t>
            </a:r>
            <a:r>
              <a:rPr lang="sr-Cyrl-RS" dirty="0"/>
              <a:t>мл</a:t>
            </a:r>
            <a:r>
              <a:rPr lang="sr-Latn-CS" dirty="0"/>
              <a:t>/</a:t>
            </a:r>
            <a:r>
              <a:rPr lang="sr-Cyrl-RS" dirty="0"/>
              <a:t>кг</a:t>
            </a:r>
            <a:endParaRPr lang="sr-Latn-CS" dirty="0"/>
          </a:p>
          <a:p>
            <a:pPr marL="0" lvl="1">
              <a:buClrTx/>
              <a:defRPr/>
            </a:pPr>
            <a:r>
              <a:rPr lang="sr-Cyrl-RS" dirty="0"/>
              <a:t>мокрити</a:t>
            </a:r>
            <a:r>
              <a:rPr lang="sr-Latn-CS" dirty="0"/>
              <a:t> </a:t>
            </a:r>
            <a:r>
              <a:rPr lang="sr-Cyrl-RS" dirty="0"/>
              <a:t>непосредно</a:t>
            </a:r>
            <a:r>
              <a:rPr lang="sr-Latn-CS" dirty="0"/>
              <a:t> </a:t>
            </a:r>
            <a:r>
              <a:rPr lang="sr-Cyrl-RS" dirty="0"/>
              <a:t>пред</a:t>
            </a:r>
            <a:r>
              <a:rPr lang="sr-Latn-CS" dirty="0"/>
              <a:t> </a:t>
            </a:r>
            <a:r>
              <a:rPr lang="sr-Cyrl-RS" dirty="0"/>
              <a:t>снимање</a:t>
            </a:r>
            <a:r>
              <a:rPr lang="sr-Latn-CS" dirty="0"/>
              <a:t>)</a:t>
            </a:r>
            <a:endParaRPr lang="sr-Latn-RS" dirty="0"/>
          </a:p>
          <a:p>
            <a:pPr marL="0" lvl="1">
              <a:buClrTx/>
              <a:buNone/>
              <a:defRPr/>
            </a:pPr>
            <a:endParaRPr lang="sr-Latn-RS" u="sng" dirty="0"/>
          </a:p>
          <a:p>
            <a:pPr marL="0" lvl="1">
              <a:buClrTx/>
              <a:buNone/>
              <a:defRPr/>
            </a:pPr>
            <a:r>
              <a:rPr lang="sr-Cyrl-RS" u="sng" dirty="0"/>
              <a:t>Положај</a:t>
            </a:r>
            <a:r>
              <a:rPr lang="sr-Latn-CS" dirty="0"/>
              <a:t>: </a:t>
            </a:r>
          </a:p>
          <a:p>
            <a:pPr marL="0" lvl="1">
              <a:buClrTx/>
              <a:defRPr/>
            </a:pPr>
            <a:r>
              <a:rPr lang="sr-Cyrl-RS" dirty="0"/>
              <a:t>Супинација</a:t>
            </a:r>
            <a:r>
              <a:rPr lang="sr-Latn-CS" dirty="0"/>
              <a:t>; </a:t>
            </a:r>
            <a:r>
              <a:rPr lang="sr-Cyrl-RS" dirty="0"/>
              <a:t>ПА</a:t>
            </a:r>
            <a:r>
              <a:rPr lang="sr-Latn-RS" dirty="0"/>
              <a:t> </a:t>
            </a:r>
            <a:r>
              <a:rPr lang="sr-Cyrl-RS" dirty="0"/>
              <a:t>пројекција</a:t>
            </a:r>
            <a:r>
              <a:rPr lang="sr-Latn-CS" dirty="0"/>
              <a:t>, </a:t>
            </a:r>
          </a:p>
          <a:p>
            <a:pPr marL="0" lvl="1">
              <a:buClrTx/>
              <a:defRPr/>
            </a:pPr>
            <a:r>
              <a:rPr lang="sr-Cyrl-RS" dirty="0"/>
              <a:t>у</a:t>
            </a:r>
            <a:r>
              <a:rPr lang="sr-Latn-CS" dirty="0"/>
              <a:t> </a:t>
            </a:r>
            <a:r>
              <a:rPr lang="sr-Cyrl-RS" dirty="0"/>
              <a:t>случају</a:t>
            </a:r>
            <a:r>
              <a:rPr lang="sr-Latn-CS" dirty="0"/>
              <a:t> </a:t>
            </a:r>
            <a:r>
              <a:rPr lang="sr-Cyrl-RS" dirty="0"/>
              <a:t>трансплантираног</a:t>
            </a:r>
            <a:r>
              <a:rPr lang="sr-Latn-CS" dirty="0"/>
              <a:t>    </a:t>
            </a:r>
          </a:p>
          <a:p>
            <a:pPr marL="0" lvl="1">
              <a:buClrTx/>
              <a:buNone/>
              <a:defRPr/>
            </a:pPr>
            <a:r>
              <a:rPr lang="sr-Latn-CS" dirty="0"/>
              <a:t>    </a:t>
            </a:r>
            <a:r>
              <a:rPr lang="sr-Cyrl-RS" dirty="0"/>
              <a:t>бубрега</a:t>
            </a:r>
            <a:r>
              <a:rPr lang="sr-Latn-CS" dirty="0"/>
              <a:t>, </a:t>
            </a:r>
            <a:r>
              <a:rPr lang="sr-Cyrl-RS" dirty="0"/>
              <a:t>аномалија</a:t>
            </a:r>
            <a:r>
              <a:rPr lang="sr-Latn-CS" dirty="0"/>
              <a:t> -  </a:t>
            </a:r>
            <a:r>
              <a:rPr lang="sr-Cyrl-RS" dirty="0"/>
              <a:t>антериорна</a:t>
            </a:r>
            <a:endParaRPr lang="sr-Latn-CS" dirty="0"/>
          </a:p>
          <a:p>
            <a:pPr lvl="1">
              <a:buClrTx/>
              <a:defRPr/>
            </a:pPr>
            <a:endParaRPr lang="sr-Latn-CS" dirty="0"/>
          </a:p>
        </p:txBody>
      </p:sp>
      <p:pic>
        <p:nvPicPr>
          <p:cNvPr id="71684" name="Picture 2" descr="D1020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628" y="1089305"/>
            <a:ext cx="3998725" cy="3023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Rectangle 7"/>
          <p:cNvSpPr>
            <a:spLocks noChangeArrowheads="1"/>
          </p:cNvSpPr>
          <p:nvPr/>
        </p:nvSpPr>
        <p:spPr bwMode="auto">
          <a:xfrm>
            <a:off x="7341628" y="4361146"/>
            <a:ext cx="432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sr-Cyrl-RS" altLang="en-US" sz="2000" b="1" dirty="0">
                <a:solidFill>
                  <a:srgbClr val="000000"/>
                </a:solidFill>
              </a:rPr>
              <a:t>Нагиб</a:t>
            </a:r>
            <a:r>
              <a:rPr lang="sr-Latn-CS" altLang="en-US" sz="2000" b="1" dirty="0">
                <a:solidFill>
                  <a:srgbClr val="000000"/>
                </a:solidFill>
              </a:rPr>
              <a:t> </a:t>
            </a:r>
            <a:r>
              <a:rPr lang="sr-Cyrl-RS" altLang="en-US" sz="2000" b="1" dirty="0">
                <a:solidFill>
                  <a:srgbClr val="000000"/>
                </a:solidFill>
              </a:rPr>
              <a:t>у</a:t>
            </a:r>
            <a:r>
              <a:rPr lang="sr-Latn-CS" altLang="en-US" sz="2000" b="1" dirty="0">
                <a:solidFill>
                  <a:srgbClr val="000000"/>
                </a:solidFill>
              </a:rPr>
              <a:t> </a:t>
            </a:r>
            <a:r>
              <a:rPr lang="sr-Cyrl-RS" altLang="en-US" sz="2000" b="1" dirty="0">
                <a:solidFill>
                  <a:srgbClr val="000000"/>
                </a:solidFill>
              </a:rPr>
              <a:t>односу</a:t>
            </a:r>
            <a:r>
              <a:rPr lang="sr-Latn-CS" altLang="en-US" sz="2000" b="1" dirty="0">
                <a:solidFill>
                  <a:srgbClr val="000000"/>
                </a:solidFill>
              </a:rPr>
              <a:t> </a:t>
            </a:r>
            <a:r>
              <a:rPr lang="sr-Cyrl-RS" altLang="en-US" sz="2000" b="1" dirty="0">
                <a:solidFill>
                  <a:srgbClr val="000000"/>
                </a:solidFill>
              </a:rPr>
              <a:t>на</a:t>
            </a:r>
            <a:r>
              <a:rPr lang="sr-Latn-CS" altLang="en-US" sz="2000" b="1" dirty="0">
                <a:solidFill>
                  <a:srgbClr val="000000"/>
                </a:solidFill>
              </a:rPr>
              <a:t> </a:t>
            </a:r>
            <a:r>
              <a:rPr lang="sr-Cyrl-RS" altLang="en-US" sz="2000" b="1" dirty="0">
                <a:solidFill>
                  <a:srgbClr val="000000"/>
                </a:solidFill>
              </a:rPr>
              <a:t>верикалу</a:t>
            </a:r>
            <a:r>
              <a:rPr lang="sr-Latn-CS" altLang="en-US" sz="2000" b="1" dirty="0">
                <a:solidFill>
                  <a:srgbClr val="000000"/>
                </a:solidFill>
              </a:rPr>
              <a:t>:</a:t>
            </a:r>
            <a:r>
              <a:rPr lang="en-GB" altLang="en-US" sz="2000" b="1" dirty="0">
                <a:solidFill>
                  <a:srgbClr val="000000"/>
                </a:solidFill>
              </a:rPr>
              <a:t>15</a:t>
            </a:r>
            <a:r>
              <a:rPr lang="sr-Cyrl-RS" altLang="en-US" sz="2000" b="1" baseline="30000" dirty="0">
                <a:solidFill>
                  <a:srgbClr val="000000"/>
                </a:solidFill>
              </a:rPr>
              <a:t>о</a:t>
            </a:r>
            <a:r>
              <a:rPr lang="en-GB" altLang="en-US" sz="2000" b="1" baseline="30000" dirty="0">
                <a:solidFill>
                  <a:srgbClr val="000000"/>
                </a:solidFill>
              </a:rPr>
              <a:t> </a:t>
            </a:r>
            <a:endParaRPr lang="en-GB" alt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1828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Vlada\Desktop\Pictu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76"/>
          <a:stretch>
            <a:fillRect/>
          </a:stretch>
        </p:blipFill>
        <p:spPr bwMode="auto">
          <a:xfrm>
            <a:off x="5043488" y="2862263"/>
            <a:ext cx="1966912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>
          <a:xfrm>
            <a:off x="1524000" y="911225"/>
            <a:ext cx="9144000" cy="1054100"/>
          </a:xfrm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sr-Cyrl-RS" altLang="en-US" sz="2400"/>
              <a:t>Парни</a:t>
            </a:r>
            <a:r>
              <a:rPr lang="sr-Latn-CS" altLang="en-US" sz="2400"/>
              <a:t> </a:t>
            </a:r>
            <a:r>
              <a:rPr lang="sr-Cyrl-RS" altLang="en-US" sz="2400"/>
              <a:t>паренхиматозни</a:t>
            </a:r>
            <a:r>
              <a:rPr lang="sr-Latn-CS" altLang="en-US" sz="2400"/>
              <a:t> </a:t>
            </a:r>
            <a:r>
              <a:rPr lang="sr-Cyrl-RS" altLang="en-US" sz="2400"/>
              <a:t>органи</a:t>
            </a:r>
            <a:r>
              <a:rPr lang="sr-Latn-CS" altLang="en-US" sz="2400"/>
              <a:t>, </a:t>
            </a:r>
            <a:r>
              <a:rPr lang="sr-Cyrl-RS" altLang="en-US" sz="2400"/>
              <a:t>смештени</a:t>
            </a:r>
            <a:r>
              <a:rPr lang="sr-Latn-CS" altLang="en-US" sz="2400"/>
              <a:t> </a:t>
            </a:r>
            <a:r>
              <a:rPr lang="sr-Cyrl-RS" altLang="en-US" sz="2400"/>
              <a:t>ретроперитонеално</a:t>
            </a:r>
            <a:r>
              <a:rPr lang="sr-Latn-CS" altLang="en-US" sz="2400"/>
              <a:t>, </a:t>
            </a:r>
            <a:r>
              <a:rPr lang="sr-Cyrl-RS" altLang="en-US" sz="2400"/>
              <a:t>паравертебрално</a:t>
            </a:r>
            <a:endParaRPr lang="sr-Latn-CS" altLang="en-US" sz="2400"/>
          </a:p>
        </p:txBody>
      </p:sp>
      <p:grpSp>
        <p:nvGrpSpPr>
          <p:cNvPr id="47108" name="Group 35"/>
          <p:cNvGrpSpPr>
            <a:grpSpLocks/>
          </p:cNvGrpSpPr>
          <p:nvPr/>
        </p:nvGrpSpPr>
        <p:grpSpPr bwMode="auto">
          <a:xfrm>
            <a:off x="731838" y="2947989"/>
            <a:ext cx="3657600" cy="2873375"/>
            <a:chOff x="3889830" y="3018971"/>
            <a:chExt cx="5208605" cy="3759198"/>
          </a:xfrm>
        </p:grpSpPr>
        <p:pic>
          <p:nvPicPr>
            <p:cNvPr id="47115" name="Picture 4" descr="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57"/>
            <a:stretch>
              <a:fillRect/>
            </a:stretch>
          </p:blipFill>
          <p:spPr bwMode="auto">
            <a:xfrm>
              <a:off x="3950968" y="3018971"/>
              <a:ext cx="5147467" cy="374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37"/>
            <p:cNvSpPr/>
            <p:nvPr/>
          </p:nvSpPr>
          <p:spPr>
            <a:xfrm>
              <a:off x="3889830" y="5893407"/>
              <a:ext cx="2452838" cy="8847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sr-Latn-CS"/>
            </a:p>
          </p:txBody>
        </p:sp>
      </p:grpSp>
      <p:pic>
        <p:nvPicPr>
          <p:cNvPr id="47109" name="Picture 2" descr="http://www.dynamicscience.com.au/tester/solutions1/biology/renal/renl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387" y="2823368"/>
            <a:ext cx="2651125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Curved Down Arrow 41"/>
          <p:cNvSpPr/>
          <p:nvPr/>
        </p:nvSpPr>
        <p:spPr>
          <a:xfrm>
            <a:off x="6384925" y="2254251"/>
            <a:ext cx="1976438" cy="614363"/>
          </a:xfrm>
          <a:prstGeom prst="curvedDownArrow">
            <a:avLst/>
          </a:prstGeom>
          <a:solidFill>
            <a:schemeClr val="tx1">
              <a:lumMod val="65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Curved Down Arrow 39"/>
          <p:cNvSpPr/>
          <p:nvPr/>
        </p:nvSpPr>
        <p:spPr>
          <a:xfrm>
            <a:off x="3940175" y="2333626"/>
            <a:ext cx="1651000" cy="614363"/>
          </a:xfrm>
          <a:prstGeom prst="curvedDownArrow">
            <a:avLst/>
          </a:prstGeom>
          <a:solidFill>
            <a:schemeClr val="tx1">
              <a:lumMod val="65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7112" name="Picture 45" descr="Figure_19_06_L.jpg                                             0000001DS/GJPEGs and STP               C1CAD4F9: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" b="7143"/>
          <a:stretch>
            <a:fillRect/>
          </a:stretch>
        </p:blipFill>
        <p:spPr bwMode="auto">
          <a:xfrm>
            <a:off x="7664450" y="4751389"/>
            <a:ext cx="3567113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1524001" y="6581776"/>
            <a:ext cx="1660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1200" dirty="0">
                <a:solidFill>
                  <a:schemeClr val="bg2"/>
                </a:solidFill>
                <a:latin typeface="+mn-lt"/>
                <a:cs typeface="Arial" charset="0"/>
              </a:rPr>
              <a:t>(Guyton &amp; Hall 2003).</a:t>
            </a:r>
            <a:endParaRPr lang="en-US" sz="12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47114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 advTm="21109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"/>
          <p:cNvSpPr>
            <a:spLocks noChangeArrowheads="1"/>
          </p:cNvSpPr>
          <p:nvPr/>
        </p:nvSpPr>
        <p:spPr bwMode="auto">
          <a:xfrm>
            <a:off x="584995" y="3327596"/>
            <a:ext cx="5780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1200" dirty="0">
                <a:solidFill>
                  <a:schemeClr val="bg2"/>
                </a:solidFill>
              </a:rPr>
              <a:t>секвенце</a:t>
            </a:r>
            <a:r>
              <a:rPr lang="en-US" altLang="en-US" sz="1200" dirty="0">
                <a:solidFill>
                  <a:schemeClr val="bg2"/>
                </a:solidFill>
              </a:rPr>
              <a:t>  1-20 </a:t>
            </a:r>
            <a:r>
              <a:rPr lang="sr-Cyrl-RS" altLang="en-US" sz="1200" dirty="0">
                <a:solidFill>
                  <a:schemeClr val="bg2"/>
                </a:solidFill>
              </a:rPr>
              <a:t>мин</a:t>
            </a:r>
            <a:r>
              <a:rPr lang="sr-Latn-RS" altLang="en-US" sz="1200" dirty="0">
                <a:solidFill>
                  <a:schemeClr val="bg2"/>
                </a:solidFill>
              </a:rPr>
              <a:t>           </a:t>
            </a:r>
            <a:r>
              <a:rPr lang="en-US" altLang="en-US" sz="1200" dirty="0">
                <a:solidFill>
                  <a:schemeClr val="bg2"/>
                </a:solidFill>
              </a:rPr>
              <a:t> 1-5 </a:t>
            </a:r>
            <a:r>
              <a:rPr lang="sr-Cyrl-RS" altLang="en-US" sz="1200" dirty="0">
                <a:solidFill>
                  <a:schemeClr val="bg2"/>
                </a:solidFill>
              </a:rPr>
              <a:t>мин</a:t>
            </a:r>
            <a:r>
              <a:rPr lang="en-US" altLang="en-US" sz="1200" dirty="0">
                <a:solidFill>
                  <a:schemeClr val="bg2"/>
                </a:solidFill>
              </a:rPr>
              <a:t>.    	</a:t>
            </a:r>
            <a:r>
              <a:rPr lang="sr-Latn-RS" altLang="en-US" sz="1200" dirty="0">
                <a:solidFill>
                  <a:schemeClr val="bg2"/>
                </a:solidFill>
              </a:rPr>
              <a:t>            </a:t>
            </a:r>
            <a:r>
              <a:rPr lang="en-US" altLang="en-US" sz="1200" dirty="0">
                <a:solidFill>
                  <a:schemeClr val="bg2"/>
                </a:solidFill>
              </a:rPr>
              <a:t>10-12 </a:t>
            </a:r>
            <a:r>
              <a:rPr lang="sr-Cyrl-RS" altLang="en-US" sz="1200" dirty="0">
                <a:solidFill>
                  <a:schemeClr val="bg2"/>
                </a:solidFill>
              </a:rPr>
              <a:t>мин</a:t>
            </a:r>
            <a:r>
              <a:rPr lang="en-US" altLang="en-US" sz="1200" dirty="0">
                <a:solidFill>
                  <a:schemeClr val="bg2"/>
                </a:solidFill>
              </a:rPr>
              <a:t>.   </a:t>
            </a:r>
            <a:r>
              <a:rPr lang="sr-Latn-RS" altLang="en-US" sz="1200" dirty="0">
                <a:solidFill>
                  <a:schemeClr val="bg2"/>
                </a:solidFill>
              </a:rPr>
              <a:t>            </a:t>
            </a:r>
            <a:r>
              <a:rPr lang="en-US" altLang="en-US" sz="1200" dirty="0">
                <a:solidFill>
                  <a:schemeClr val="bg2"/>
                </a:solidFill>
              </a:rPr>
              <a:t>15-20</a:t>
            </a:r>
            <a:r>
              <a:rPr lang="sr-Cyrl-RS" altLang="en-US" sz="1200" dirty="0">
                <a:solidFill>
                  <a:schemeClr val="bg2"/>
                </a:solidFill>
              </a:rPr>
              <a:t>мин</a:t>
            </a:r>
            <a:r>
              <a:rPr lang="en-US" altLang="en-US" sz="1200" dirty="0">
                <a:solidFill>
                  <a:schemeClr val="bg2"/>
                </a:solidFill>
              </a:rPr>
              <a:t>. </a:t>
            </a:r>
          </a:p>
        </p:txBody>
      </p:sp>
      <p:pic>
        <p:nvPicPr>
          <p:cNvPr id="73731" name="Picture 2" descr="C:\Users\Korisnik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5" y="1781568"/>
            <a:ext cx="5789612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73237" y="795339"/>
            <a:ext cx="9120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2400" b="1" dirty="0">
                <a:solidFill>
                  <a:schemeClr val="bg2"/>
                </a:solidFill>
              </a:rPr>
              <a:t>Квалитативна</a:t>
            </a:r>
            <a:r>
              <a:rPr lang="sl-SI" altLang="en-US" sz="2400" b="1" dirty="0">
                <a:solidFill>
                  <a:schemeClr val="bg2"/>
                </a:solidFill>
              </a:rPr>
              <a:t> </a:t>
            </a:r>
            <a:r>
              <a:rPr lang="sr-Cyrl-RS" altLang="en-US" sz="2400" b="1" dirty="0">
                <a:solidFill>
                  <a:schemeClr val="bg2"/>
                </a:solidFill>
              </a:rPr>
              <a:t>анализа</a:t>
            </a:r>
            <a:r>
              <a:rPr lang="sl-SI" altLang="en-US" sz="2400" dirty="0">
                <a:solidFill>
                  <a:schemeClr val="bg2"/>
                </a:solidFill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sr-Cyrl-RS" altLang="en-US" sz="2400" dirty="0">
                <a:solidFill>
                  <a:schemeClr val="bg2"/>
                </a:solidFill>
              </a:rPr>
              <a:t>кинетика</a:t>
            </a:r>
            <a:r>
              <a:rPr lang="sl-SI" altLang="en-US" sz="2400" dirty="0">
                <a:solidFill>
                  <a:schemeClr val="bg2"/>
                </a:solidFill>
              </a:rPr>
              <a:t> </a:t>
            </a:r>
            <a:r>
              <a:rPr lang="sr-Cyrl-RS" altLang="en-US" sz="2400" dirty="0">
                <a:solidFill>
                  <a:schemeClr val="bg2"/>
                </a:solidFill>
              </a:rPr>
              <a:t>РФ</a:t>
            </a:r>
            <a:r>
              <a:rPr lang="sl-SI" altLang="en-US" sz="2400" dirty="0">
                <a:solidFill>
                  <a:schemeClr val="bg2"/>
                </a:solidFill>
              </a:rPr>
              <a:t>, </a:t>
            </a:r>
            <a:r>
              <a:rPr lang="sr-Cyrl-RS" altLang="en-US" sz="2400" dirty="0">
                <a:solidFill>
                  <a:schemeClr val="bg2"/>
                </a:solidFill>
              </a:rPr>
              <a:t>процена</a:t>
            </a:r>
            <a:r>
              <a:rPr lang="sl-SI" altLang="en-US" sz="2400" dirty="0">
                <a:solidFill>
                  <a:schemeClr val="bg2"/>
                </a:solidFill>
              </a:rPr>
              <a:t> </a:t>
            </a:r>
            <a:r>
              <a:rPr lang="sr-Cyrl-RS" altLang="en-US" sz="2400" dirty="0">
                <a:solidFill>
                  <a:schemeClr val="bg2"/>
                </a:solidFill>
              </a:rPr>
              <a:t>положаја</a:t>
            </a:r>
            <a:r>
              <a:rPr lang="sl-SI" altLang="en-US" sz="2400" dirty="0">
                <a:solidFill>
                  <a:schemeClr val="bg2"/>
                </a:solidFill>
              </a:rPr>
              <a:t>, </a:t>
            </a:r>
            <a:r>
              <a:rPr lang="sr-Cyrl-RS" altLang="en-US" sz="2400" dirty="0">
                <a:solidFill>
                  <a:schemeClr val="bg2"/>
                </a:solidFill>
              </a:rPr>
              <a:t>облика</a:t>
            </a:r>
            <a:r>
              <a:rPr lang="sl-SI" altLang="en-US" sz="2400" dirty="0">
                <a:solidFill>
                  <a:schemeClr val="bg2"/>
                </a:solidFill>
              </a:rPr>
              <a:t> </a:t>
            </a:r>
            <a:r>
              <a:rPr lang="sr-Cyrl-RS" altLang="en-US" sz="2400" dirty="0">
                <a:solidFill>
                  <a:schemeClr val="bg2"/>
                </a:solidFill>
              </a:rPr>
              <a:t>и</a:t>
            </a:r>
            <a:r>
              <a:rPr lang="sl-SI" altLang="en-US" sz="2400" dirty="0">
                <a:solidFill>
                  <a:schemeClr val="bg2"/>
                </a:solidFill>
              </a:rPr>
              <a:t> </a:t>
            </a:r>
            <a:r>
              <a:rPr lang="sr-Cyrl-RS" altLang="en-US" sz="2400" dirty="0">
                <a:solidFill>
                  <a:schemeClr val="bg2"/>
                </a:solidFill>
              </a:rPr>
              <a:t>величине</a:t>
            </a:r>
            <a:r>
              <a:rPr lang="sl-SI" altLang="en-US" sz="2400" dirty="0">
                <a:solidFill>
                  <a:schemeClr val="bg2"/>
                </a:solidFill>
              </a:rPr>
              <a:t> </a:t>
            </a:r>
            <a:r>
              <a:rPr lang="sr-Cyrl-RS" altLang="en-US" sz="2400" dirty="0">
                <a:solidFill>
                  <a:schemeClr val="bg2"/>
                </a:solidFill>
              </a:rPr>
              <a:t>бубрега</a:t>
            </a:r>
            <a:endParaRPr lang="sl-SI" altLang="en-US" sz="2400" dirty="0">
              <a:solidFill>
                <a:schemeClr val="bg2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sl-SI" altLang="en-US" sz="2400" dirty="0">
              <a:solidFill>
                <a:schemeClr val="bg2"/>
              </a:solidFill>
            </a:endParaRPr>
          </a:p>
        </p:txBody>
      </p:sp>
      <p:pic>
        <p:nvPicPr>
          <p:cNvPr id="73733" name="Picture 8" descr="Bil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2052639"/>
            <a:ext cx="1371600" cy="14065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4" name="Rectangle 10"/>
          <p:cNvSpPr>
            <a:spLocks noChangeArrowheads="1"/>
          </p:cNvSpPr>
          <p:nvPr/>
        </p:nvSpPr>
        <p:spPr bwMode="auto">
          <a:xfrm>
            <a:off x="381624" y="4093308"/>
            <a:ext cx="436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b="1" dirty="0">
                <a:solidFill>
                  <a:schemeClr val="bg2"/>
                </a:solidFill>
              </a:rPr>
              <a:t>Семиквантитатина</a:t>
            </a:r>
            <a:r>
              <a:rPr lang="sr-Latn-CS" altLang="en-US" sz="2400" b="1" dirty="0">
                <a:solidFill>
                  <a:schemeClr val="bg2"/>
                </a:solidFill>
              </a:rPr>
              <a:t> </a:t>
            </a:r>
            <a:r>
              <a:rPr lang="sr-Cyrl-RS" altLang="en-US" sz="2400" b="1" dirty="0">
                <a:solidFill>
                  <a:schemeClr val="bg2"/>
                </a:solidFill>
              </a:rPr>
              <a:t>анализа</a:t>
            </a:r>
            <a:endParaRPr lang="sr-Latn-CS" altLang="en-US" sz="2400" b="1" dirty="0">
              <a:solidFill>
                <a:schemeClr val="bg2"/>
              </a:solidFill>
            </a:endParaRPr>
          </a:p>
        </p:txBody>
      </p:sp>
      <p:pic>
        <p:nvPicPr>
          <p:cNvPr id="737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85" y="4553683"/>
            <a:ext cx="1938338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2" descr="Normal renogram curve renal scan MAG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BFBFBF"/>
              </a:clrFrom>
              <a:clrTo>
                <a:srgbClr val="BFB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3"/>
          <a:stretch>
            <a:fillRect/>
          </a:stretch>
        </p:blipFill>
        <p:spPr bwMode="auto">
          <a:xfrm>
            <a:off x="2777162" y="4561778"/>
            <a:ext cx="3940175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7" name="Picture 2" descr="http://www.atomedical.pt/images/reno300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4" y="1735139"/>
            <a:ext cx="2058987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785059312"/>
              </p:ext>
            </p:extLst>
          </p:nvPr>
        </p:nvGraphicFramePr>
        <p:xfrm>
          <a:off x="6860276" y="4148920"/>
          <a:ext cx="4811771" cy="2709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824038" y="71438"/>
            <a:ext cx="8291512" cy="627062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Динамска</a:t>
            </a:r>
            <a:r>
              <a:rPr lang="sr-Latn-C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сцинтиграфија</a:t>
            </a:r>
            <a:r>
              <a:rPr lang="sr-Latn-C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бубрега</a:t>
            </a: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52848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ChangeArrowheads="1"/>
          </p:cNvSpPr>
          <p:nvPr/>
        </p:nvSpPr>
        <p:spPr bwMode="auto">
          <a:xfrm>
            <a:off x="1627188" y="868363"/>
            <a:ext cx="5118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2400">
                <a:solidFill>
                  <a:schemeClr val="bg2"/>
                </a:solidFill>
              </a:rPr>
              <a:t>Типичне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радиоренографске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криве</a:t>
            </a:r>
            <a:endParaRPr lang="en-US" altLang="en-US" sz="2400">
              <a:solidFill>
                <a:schemeClr val="bg2"/>
              </a:solidFill>
            </a:endParaRPr>
          </a:p>
        </p:txBody>
      </p:sp>
      <p:grpSp>
        <p:nvGrpSpPr>
          <p:cNvPr id="74755" name="Group 2"/>
          <p:cNvGrpSpPr>
            <a:grpSpLocks/>
          </p:cNvGrpSpPr>
          <p:nvPr/>
        </p:nvGrpSpPr>
        <p:grpSpPr bwMode="auto">
          <a:xfrm>
            <a:off x="743045" y="4578163"/>
            <a:ext cx="6423025" cy="1868488"/>
            <a:chOff x="1704" y="10438"/>
            <a:chExt cx="8032" cy="2039"/>
          </a:xfrm>
        </p:grpSpPr>
        <p:pic>
          <p:nvPicPr>
            <p:cNvPr id="74766" name="Object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6"/>
            <a:stretch>
              <a:fillRect/>
            </a:stretch>
          </p:blipFill>
          <p:spPr bwMode="auto">
            <a:xfrm>
              <a:off x="1704" y="10438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67" name="Object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85" b="-285"/>
            <a:stretch>
              <a:fillRect/>
            </a:stretch>
          </p:blipFill>
          <p:spPr bwMode="auto">
            <a:xfrm>
              <a:off x="7412" y="10438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68" name="Object 1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6"/>
            <a:stretch>
              <a:fillRect/>
            </a:stretch>
          </p:blipFill>
          <p:spPr bwMode="auto">
            <a:xfrm>
              <a:off x="4553" y="10438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756" name="Group 7"/>
          <p:cNvGrpSpPr>
            <a:grpSpLocks/>
          </p:cNvGrpSpPr>
          <p:nvPr/>
        </p:nvGrpSpPr>
        <p:grpSpPr bwMode="auto">
          <a:xfrm>
            <a:off x="665257" y="1820676"/>
            <a:ext cx="6365875" cy="1871662"/>
            <a:chOff x="1704" y="6681"/>
            <a:chExt cx="7845" cy="2039"/>
          </a:xfrm>
        </p:grpSpPr>
        <p:pic>
          <p:nvPicPr>
            <p:cNvPr id="74763" name="Object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6"/>
            <a:stretch>
              <a:fillRect/>
            </a:stretch>
          </p:blipFill>
          <p:spPr bwMode="auto">
            <a:xfrm>
              <a:off x="1704" y="6681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64" name="Object 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6"/>
            <a:stretch>
              <a:fillRect/>
            </a:stretch>
          </p:blipFill>
          <p:spPr bwMode="auto">
            <a:xfrm>
              <a:off x="4467" y="6681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65" name="Object 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6"/>
            <a:stretch>
              <a:fillRect/>
            </a:stretch>
          </p:blipFill>
          <p:spPr bwMode="auto">
            <a:xfrm>
              <a:off x="7225" y="6681"/>
              <a:ext cx="2324" cy="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757" name="Rectangle 12"/>
          <p:cNvSpPr>
            <a:spLocks noChangeArrowheads="1"/>
          </p:cNvSpPr>
          <p:nvPr/>
        </p:nvSpPr>
        <p:spPr bwMode="auto">
          <a:xfrm>
            <a:off x="687482" y="3678052"/>
            <a:ext cx="1527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нормалан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налаз</a:t>
            </a:r>
            <a:r>
              <a:rPr lang="sr-Latn-RS" altLang="en-US" sz="1400" i="1">
                <a:solidFill>
                  <a:schemeClr val="bg2"/>
                </a:solidFill>
              </a:rPr>
              <a:t>, </a:t>
            </a:r>
            <a:endParaRPr lang="en-US" altLang="en-US" sz="1400">
              <a:solidFill>
                <a:schemeClr val="bg2"/>
              </a:solidFill>
            </a:endParaRPr>
          </a:p>
        </p:txBody>
      </p:sp>
      <p:sp>
        <p:nvSpPr>
          <p:cNvPr id="74758" name="Rectangle 13"/>
          <p:cNvSpPr>
            <a:spLocks noChangeArrowheads="1"/>
          </p:cNvSpPr>
          <p:nvPr/>
        </p:nvSpPr>
        <p:spPr bwMode="auto">
          <a:xfrm>
            <a:off x="2916331" y="3625663"/>
            <a:ext cx="2070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једнострана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стеноза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</a:p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реналне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артерије</a:t>
            </a:r>
            <a:r>
              <a:rPr lang="sr-Latn-RS" altLang="en-US" sz="1400" i="1">
                <a:solidFill>
                  <a:schemeClr val="bg2"/>
                </a:solidFill>
              </a:rPr>
              <a:t>, </a:t>
            </a:r>
            <a:endParaRPr lang="en-US" altLang="en-US" sz="1400"/>
          </a:p>
        </p:txBody>
      </p:sp>
      <p:sp>
        <p:nvSpPr>
          <p:cNvPr id="74759" name="Rectangle 14"/>
          <p:cNvSpPr>
            <a:spLocks noChangeArrowheads="1"/>
          </p:cNvSpPr>
          <p:nvPr/>
        </p:nvSpPr>
        <p:spPr bwMode="auto">
          <a:xfrm>
            <a:off x="5146770" y="3598677"/>
            <a:ext cx="3240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мање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паренхимско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оштећење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</a:p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једног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бубрега</a:t>
            </a:r>
            <a:endParaRPr lang="en-US" altLang="en-US" sz="1400"/>
          </a:p>
        </p:txBody>
      </p:sp>
      <p:sp>
        <p:nvSpPr>
          <p:cNvPr id="74760" name="Rectangle 15"/>
          <p:cNvSpPr>
            <a:spLocks noChangeArrowheads="1"/>
          </p:cNvSpPr>
          <p:nvPr/>
        </p:nvSpPr>
        <p:spPr bwMode="auto">
          <a:xfrm>
            <a:off x="895444" y="6451414"/>
            <a:ext cx="76311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1400" i="1">
                <a:solidFill>
                  <a:schemeClr val="bg2"/>
                </a:solidFill>
              </a:rPr>
              <a:t>мањи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застој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елиминације</a:t>
            </a:r>
            <a:r>
              <a:rPr lang="sr-Latn-RS" altLang="en-US" sz="1400" i="1">
                <a:solidFill>
                  <a:schemeClr val="bg2"/>
                </a:solidFill>
              </a:rPr>
              <a:t>          </a:t>
            </a:r>
            <a:r>
              <a:rPr lang="sr-Cyrl-RS" altLang="en-US" sz="1400" i="1">
                <a:solidFill>
                  <a:schemeClr val="bg2"/>
                </a:solidFill>
              </a:rPr>
              <a:t>афункцијска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крива</a:t>
            </a:r>
            <a:r>
              <a:rPr lang="sr-Latn-RS" altLang="en-US" sz="1400" i="1">
                <a:solidFill>
                  <a:schemeClr val="bg2"/>
                </a:solidFill>
              </a:rPr>
              <a:t>      </a:t>
            </a:r>
            <a:r>
              <a:rPr lang="sr-Cyrl-RS" altLang="en-US" sz="1400" i="1">
                <a:solidFill>
                  <a:schemeClr val="bg2"/>
                </a:solidFill>
              </a:rPr>
              <a:t>опструктивни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тип</a:t>
            </a:r>
            <a:r>
              <a:rPr lang="sr-Latn-RS" altLang="en-US" sz="1400" i="1">
                <a:solidFill>
                  <a:schemeClr val="bg2"/>
                </a:solidFill>
              </a:rPr>
              <a:t> </a:t>
            </a:r>
            <a:r>
              <a:rPr lang="sr-Cyrl-RS" altLang="en-US" sz="1400" i="1">
                <a:solidFill>
                  <a:schemeClr val="bg2"/>
                </a:solidFill>
              </a:rPr>
              <a:t>криве</a:t>
            </a:r>
            <a:endParaRPr lang="en-US" altLang="en-US" sz="1400">
              <a:solidFill>
                <a:schemeClr val="bg2"/>
              </a:solidFill>
            </a:endParaRPr>
          </a:p>
        </p:txBody>
      </p:sp>
      <p:pic>
        <p:nvPicPr>
          <p:cNvPr id="7476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857" y="2491955"/>
            <a:ext cx="3413163" cy="240076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824038" y="85726"/>
            <a:ext cx="8291512" cy="627063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Динамска</a:t>
            </a:r>
            <a:r>
              <a:rPr lang="sr-Latn-C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сцинтиграфија</a:t>
            </a:r>
            <a:r>
              <a:rPr lang="sr-Latn-C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Cyrl-R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бубрега</a:t>
            </a: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3885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/>
              <a:t>Диурезна</a:t>
            </a:r>
            <a:r>
              <a:rPr lang="sr-Latn-CS" altLang="en-US"/>
              <a:t> </a:t>
            </a:r>
            <a:r>
              <a:rPr lang="sr-Cyrl-RS" altLang="en-US"/>
              <a:t>сцинтиграфија</a:t>
            </a:r>
            <a:r>
              <a:rPr lang="sr-Latn-CS" altLang="en-US"/>
              <a:t> </a:t>
            </a:r>
            <a:r>
              <a:rPr lang="sr-Cyrl-RS" altLang="en-US"/>
              <a:t>бубрега</a:t>
            </a:r>
            <a:endParaRPr lang="en-US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pPr>
              <a:buClr>
                <a:schemeClr val="tx1"/>
              </a:buClr>
            </a:pPr>
            <a:endParaRPr lang="sr-Latn-CS" altLang="en-US" sz="2400" u="sng"/>
          </a:p>
          <a:p>
            <a:pPr>
              <a:buClr>
                <a:schemeClr val="tx1"/>
              </a:buClr>
            </a:pPr>
            <a:r>
              <a:rPr lang="sr-Cyrl-RS" altLang="en-US" sz="2400" u="sng"/>
              <a:t>Механизам</a:t>
            </a:r>
            <a:r>
              <a:rPr lang="sr-Latn-CS" altLang="en-US" sz="2400" u="sng"/>
              <a:t> </a:t>
            </a:r>
            <a:r>
              <a:rPr lang="sr-Cyrl-RS" altLang="en-US" sz="2400" u="sng"/>
              <a:t>настанка</a:t>
            </a:r>
            <a:r>
              <a:rPr lang="sr-Latn-CS" altLang="en-US" sz="2400" u="sng"/>
              <a:t> </a:t>
            </a:r>
            <a:r>
              <a:rPr lang="sr-Cyrl-RS" altLang="en-US" sz="2400" u="sng"/>
              <a:t>опструктивне</a:t>
            </a:r>
            <a:r>
              <a:rPr lang="sr-Latn-CS" altLang="en-US" sz="2400" u="sng"/>
              <a:t> </a:t>
            </a:r>
            <a:r>
              <a:rPr lang="sr-Cyrl-RS" altLang="en-US" sz="2400" u="sng"/>
              <a:t>нефропатије</a:t>
            </a:r>
            <a:endParaRPr lang="en-US" altLang="en-US" sz="2400" u="sng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1250483"/>
              </p:ext>
            </p:extLst>
          </p:nvPr>
        </p:nvGraphicFramePr>
        <p:xfrm>
          <a:off x="1966368" y="2156346"/>
          <a:ext cx="9535350" cy="416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34613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55811" y="374650"/>
            <a:ext cx="11546541" cy="11430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sr-Cyrl-RS" altLang="en-US" sz="2400" dirty="0">
                <a:solidFill>
                  <a:srgbClr val="333333"/>
                </a:solidFill>
              </a:rPr>
              <a:t>диуретско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дејство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фуросемида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почиње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у</a:t>
            </a:r>
            <a:r>
              <a:rPr lang="sr-Latn-CS" altLang="en-US" sz="2400" dirty="0">
                <a:solidFill>
                  <a:srgbClr val="333333"/>
                </a:solidFill>
              </a:rPr>
              <a:t> 2 </a:t>
            </a:r>
            <a:r>
              <a:rPr lang="sr-Cyrl-RS" altLang="en-US" sz="2400" dirty="0">
                <a:solidFill>
                  <a:srgbClr val="333333"/>
                </a:solidFill>
              </a:rPr>
              <a:t>мин</a:t>
            </a:r>
            <a:r>
              <a:rPr lang="sr-Latn-CS" altLang="en-US" sz="2400" dirty="0">
                <a:solidFill>
                  <a:srgbClr val="333333"/>
                </a:solidFill>
              </a:rPr>
              <a:t>.</a:t>
            </a:r>
            <a:br>
              <a:rPr lang="sr-Latn-CS" altLang="en-US" sz="2400" dirty="0">
                <a:solidFill>
                  <a:srgbClr val="333333"/>
                </a:solidFill>
              </a:rPr>
            </a:br>
            <a:r>
              <a:rPr lang="sr-Cyrl-RS" altLang="en-US" sz="2400" dirty="0">
                <a:solidFill>
                  <a:srgbClr val="333333"/>
                </a:solidFill>
              </a:rPr>
              <a:t>максимални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ефекат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се</a:t>
            </a:r>
            <a:r>
              <a:rPr lang="sr-Latn-CS" altLang="en-US" sz="2400" dirty="0">
                <a:solidFill>
                  <a:srgbClr val="333333"/>
                </a:solidFill>
              </a:rPr>
              <a:t> </a:t>
            </a:r>
            <a:r>
              <a:rPr lang="sr-Cyrl-RS" altLang="en-US" sz="2400" dirty="0">
                <a:solidFill>
                  <a:srgbClr val="333333"/>
                </a:solidFill>
              </a:rPr>
              <a:t>остварује</a:t>
            </a:r>
            <a:r>
              <a:rPr lang="sr-Latn-CS" altLang="en-US" sz="2400" dirty="0">
                <a:solidFill>
                  <a:srgbClr val="333333"/>
                </a:solidFill>
              </a:rPr>
              <a:t> 15-18 </a:t>
            </a:r>
            <a:r>
              <a:rPr lang="sr-Cyrl-RS" altLang="en-US" sz="2400" dirty="0">
                <a:solidFill>
                  <a:srgbClr val="333333"/>
                </a:solidFill>
              </a:rPr>
              <a:t>мин</a:t>
            </a:r>
            <a:r>
              <a:rPr lang="sr-Latn-CS" altLang="en-US" sz="2400" dirty="0">
                <a:solidFill>
                  <a:srgbClr val="333333"/>
                </a:solidFill>
              </a:rPr>
              <a:t>.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7923"/>
            <a:ext cx="4038600" cy="841468"/>
          </a:xfrm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sr-Latn-CS" altLang="en-US" sz="2400" dirty="0"/>
          </a:p>
          <a:p>
            <a:pPr>
              <a:buFont typeface="Wingdings" panose="05000000000000000000" pitchFamily="2" charset="2"/>
              <a:buNone/>
            </a:pPr>
            <a:r>
              <a:rPr lang="sr-Cyrl-RS" altLang="en-US" sz="2400" u="sng" dirty="0"/>
              <a:t>Избор</a:t>
            </a:r>
            <a:r>
              <a:rPr lang="sr-Latn-CS" altLang="en-US" sz="2400" u="sng" dirty="0"/>
              <a:t> </a:t>
            </a:r>
            <a:r>
              <a:rPr lang="sr-Cyrl-RS" altLang="en-US" sz="2400" u="sng" dirty="0"/>
              <a:t>процедуре</a:t>
            </a:r>
            <a:endParaRPr lang="en-US" altLang="en-US" sz="2400" u="sng" dirty="0"/>
          </a:p>
        </p:txBody>
      </p:sp>
      <p:graphicFrame>
        <p:nvGraphicFramePr>
          <p:cNvPr id="100461" name="Group 10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76456401"/>
              </p:ext>
            </p:extLst>
          </p:nvPr>
        </p:nvGraphicFramePr>
        <p:xfrm>
          <a:off x="434788" y="2139391"/>
          <a:ext cx="11170023" cy="4479397"/>
        </p:xfrm>
        <a:graphic>
          <a:graphicData uri="http://schemas.openxmlformats.org/drawingml/2006/table">
            <a:tbl>
              <a:tblPr/>
              <a:tblGrid>
                <a:gridCol w="1810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9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4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F-15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F-0/F+2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F+20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Furosemid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РФ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симултано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</a:t>
                      </a: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РФ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2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након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РФ</a:t>
                      </a: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након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РФ</a:t>
                      </a: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Трајање</a:t>
                      </a:r>
                      <a:r>
                        <a:rPr kumimoji="0" lang="sr-Latn-C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аквизиције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(20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15-20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након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39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Избор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пацијената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великом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дилатацијом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ПК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система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Када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је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налаз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Ф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+20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студији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еквивокалан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Када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тражи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снимање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стању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максималне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диурезе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деце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избегава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додатна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ињекција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деца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мирно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леже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Омогућава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разјашњење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еквивокалних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+20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студија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Wingdings" pitchFamily="2" charset="2"/>
                        <a:buChar char="q"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Погодан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одрасле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23813"/>
            <a:ext cx="9144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+mj-cs"/>
              </a:rPr>
              <a:t>Диурезна</a:t>
            </a:r>
            <a:r>
              <a:rPr lang="sr-Latn-CS" sz="4000" kern="0">
                <a:latin typeface="+mj-lt"/>
                <a:ea typeface="+mj-ea"/>
                <a:cs typeface="+mj-cs"/>
              </a:rPr>
              <a:t> </a:t>
            </a:r>
            <a:r>
              <a:rPr lang="sr-Cyrl-RS" sz="4000" kern="0">
                <a:latin typeface="+mj-lt"/>
                <a:ea typeface="+mj-ea"/>
                <a:cs typeface="+mj-cs"/>
              </a:rPr>
              <a:t>сцинтиграфија</a:t>
            </a:r>
            <a:r>
              <a:rPr lang="sr-Latn-CS" sz="4000" kern="0">
                <a:latin typeface="+mj-lt"/>
                <a:ea typeface="+mj-ea"/>
                <a:cs typeface="+mj-cs"/>
              </a:rPr>
              <a:t> </a:t>
            </a:r>
            <a:r>
              <a:rPr lang="sr-Cyrl-RS" sz="4000" kern="0">
                <a:latin typeface="+mj-lt"/>
                <a:ea typeface="+mj-ea"/>
                <a:cs typeface="+mj-cs"/>
              </a:rPr>
              <a:t>бубрега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34126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2700"/>
            <a:ext cx="9144000" cy="749300"/>
          </a:xfrm>
        </p:spPr>
        <p:txBody>
          <a:bodyPr/>
          <a:lstStyle/>
          <a:p>
            <a:r>
              <a:rPr lang="sr-Cyrl-RS" altLang="en-US"/>
              <a:t>Диурезна</a:t>
            </a:r>
            <a:r>
              <a:rPr lang="sr-Latn-CS" altLang="en-US"/>
              <a:t> </a:t>
            </a:r>
            <a:r>
              <a:rPr lang="sr-Cyrl-RS" altLang="en-US"/>
              <a:t>сцинтиграфија</a:t>
            </a:r>
            <a:r>
              <a:rPr lang="sr-Latn-CS" altLang="en-US"/>
              <a:t> </a:t>
            </a:r>
            <a:r>
              <a:rPr lang="sr-Cyrl-RS" altLang="en-US"/>
              <a:t>бубрега</a:t>
            </a:r>
            <a:endParaRPr lang="en-US" alt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pPr marL="730250" lvl="2">
              <a:lnSpc>
                <a:spcPct val="80000"/>
              </a:lnSpc>
              <a:buNone/>
            </a:pPr>
            <a:endParaRPr lang="sr-Latn-RS" altLang="en-US" u="sng"/>
          </a:p>
          <a:p>
            <a:pPr marL="730250" lvl="2">
              <a:lnSpc>
                <a:spcPct val="80000"/>
              </a:lnSpc>
              <a:buNone/>
            </a:pPr>
            <a:r>
              <a:rPr lang="sr-Cyrl-RS" altLang="en-US" u="sng"/>
              <a:t>Параметри</a:t>
            </a:r>
            <a:r>
              <a:rPr lang="sr-Latn-CS" altLang="en-US"/>
              <a:t>	</a:t>
            </a:r>
          </a:p>
          <a:p>
            <a:pPr marL="730250" lvl="2">
              <a:lnSpc>
                <a:spcPct val="80000"/>
              </a:lnSpc>
            </a:pPr>
            <a:r>
              <a:rPr lang="sr-Cyrl-RS" altLang="en-US"/>
              <a:t>семиквантитативна</a:t>
            </a:r>
            <a:r>
              <a:rPr lang="sr-Latn-CS" altLang="en-US"/>
              <a:t> </a:t>
            </a:r>
            <a:r>
              <a:rPr lang="sr-Cyrl-RS" altLang="en-US"/>
              <a:t>анализа</a:t>
            </a:r>
            <a:r>
              <a:rPr lang="sr-Latn-CS" altLang="en-US"/>
              <a:t> </a:t>
            </a:r>
            <a:r>
              <a:rPr lang="sr-Cyrl-RS" altLang="en-US"/>
              <a:t>екскреторног</a:t>
            </a:r>
            <a:r>
              <a:rPr lang="sr-Latn-CS" altLang="en-US"/>
              <a:t> </a:t>
            </a:r>
            <a:r>
              <a:rPr lang="sr-Cyrl-RS" altLang="en-US"/>
              <a:t>сегмента</a:t>
            </a:r>
            <a:r>
              <a:rPr lang="sr-Latn-CS" altLang="en-US"/>
              <a:t> </a:t>
            </a:r>
            <a:r>
              <a:rPr lang="sr-Cyrl-RS" altLang="en-US"/>
              <a:t>пре</a:t>
            </a:r>
            <a:r>
              <a:rPr lang="sr-Latn-CS" altLang="en-US"/>
              <a:t> </a:t>
            </a:r>
            <a:r>
              <a:rPr lang="sr-Cyrl-RS" altLang="en-US"/>
              <a:t>и</a:t>
            </a:r>
            <a:r>
              <a:rPr lang="sr-Latn-CS" altLang="en-US"/>
              <a:t> </a:t>
            </a:r>
            <a:r>
              <a:rPr lang="sr-Cyrl-RS" altLang="en-US"/>
              <a:t>после</a:t>
            </a:r>
            <a:r>
              <a:rPr lang="sr-Latn-CS" altLang="en-US"/>
              <a:t> </a:t>
            </a:r>
            <a:r>
              <a:rPr lang="sr-Cyrl-RS" altLang="en-US"/>
              <a:t>давања</a:t>
            </a:r>
            <a:r>
              <a:rPr lang="sr-Latn-CS" altLang="en-US"/>
              <a:t> </a:t>
            </a:r>
            <a:r>
              <a:rPr lang="sr-Cyrl-RS" altLang="en-US"/>
              <a:t>диуретика</a:t>
            </a:r>
            <a:endParaRPr lang="sr-Latn-CS" altLang="en-US" u="sng"/>
          </a:p>
          <a:p>
            <a:pPr>
              <a:buFont typeface="Wingdings" panose="05000000000000000000" pitchFamily="2" charset="2"/>
              <a:buNone/>
            </a:pPr>
            <a:endParaRPr lang="en-US" altLang="en-US" sz="2400" u="sng"/>
          </a:p>
        </p:txBody>
      </p:sp>
      <p:grpSp>
        <p:nvGrpSpPr>
          <p:cNvPr id="79876" name="Group 3"/>
          <p:cNvGrpSpPr>
            <a:grpSpLocks/>
          </p:cNvGrpSpPr>
          <p:nvPr/>
        </p:nvGrpSpPr>
        <p:grpSpPr bwMode="auto">
          <a:xfrm>
            <a:off x="6718300" y="2352582"/>
            <a:ext cx="3740150" cy="3373437"/>
            <a:chOff x="4991" y="3986"/>
            <a:chExt cx="3661" cy="3594"/>
          </a:xfrm>
        </p:grpSpPr>
        <p:pic>
          <p:nvPicPr>
            <p:cNvPr id="79880" name="Object 6"/>
            <p:cNvPicPr>
              <a:picLocks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14" t="-262" b="-377"/>
            <a:stretch>
              <a:fillRect/>
            </a:stretch>
          </p:blipFill>
          <p:spPr bwMode="auto">
            <a:xfrm>
              <a:off x="5451" y="4227"/>
              <a:ext cx="2047" cy="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881" name="Text Box 5"/>
            <p:cNvSpPr txBox="1">
              <a:spLocks noChangeArrowheads="1"/>
            </p:cNvSpPr>
            <p:nvPr/>
          </p:nvSpPr>
          <p:spPr bwMode="auto">
            <a:xfrm>
              <a:off x="6555" y="4427"/>
              <a:ext cx="2097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негатива</a:t>
              </a:r>
              <a:r>
                <a:rPr lang="sr-Latn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H </a:t>
              </a:r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одговор</a:t>
              </a:r>
              <a:endParaRPr lang="sr-Latn-CS" altLang="en-US" sz="1600">
                <a:solidFill>
                  <a:schemeClr val="bg2"/>
                </a:solidFill>
              </a:endParaRPr>
            </a:p>
          </p:txBody>
        </p:sp>
        <p:sp>
          <p:nvSpPr>
            <p:cNvPr id="79882" name="Text Box 6"/>
            <p:cNvSpPr txBox="1">
              <a:spLocks noChangeArrowheads="1"/>
            </p:cNvSpPr>
            <p:nvPr/>
          </p:nvSpPr>
          <p:spPr bwMode="auto">
            <a:xfrm>
              <a:off x="6555" y="5274"/>
              <a:ext cx="2097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делимичан</a:t>
              </a:r>
              <a:r>
                <a:rPr lang="sr-Latn-C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 </a:t>
              </a:r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одговор</a:t>
              </a:r>
              <a:endParaRPr lang="sr-Latn-CS" altLang="en-US" sz="1600">
                <a:solidFill>
                  <a:schemeClr val="bg2"/>
                </a:solidFill>
              </a:endParaRPr>
            </a:p>
          </p:txBody>
        </p:sp>
        <p:sp>
          <p:nvSpPr>
            <p:cNvPr id="79883" name="Text Box 7"/>
            <p:cNvSpPr txBox="1">
              <a:spLocks noChangeArrowheads="1"/>
            </p:cNvSpPr>
            <p:nvPr/>
          </p:nvSpPr>
          <p:spPr bwMode="auto">
            <a:xfrm>
              <a:off x="6468" y="6511"/>
              <a:ext cx="2097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позитиван</a:t>
              </a:r>
              <a:r>
                <a:rPr lang="sr-Latn-C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 </a:t>
              </a:r>
              <a:r>
                <a:rPr lang="sr-Cyrl-RS" altLang="ja-JP" sz="1600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одговор</a:t>
              </a:r>
              <a:endParaRPr lang="sr-Latn-CS" altLang="en-US" sz="1600">
                <a:solidFill>
                  <a:schemeClr val="bg2"/>
                </a:solidFill>
              </a:endParaRPr>
            </a:p>
          </p:txBody>
        </p:sp>
        <p:sp>
          <p:nvSpPr>
            <p:cNvPr id="79884" name="Text Box 8"/>
            <p:cNvSpPr txBox="1">
              <a:spLocks noChangeArrowheads="1"/>
            </p:cNvSpPr>
            <p:nvPr/>
          </p:nvSpPr>
          <p:spPr bwMode="auto">
            <a:xfrm>
              <a:off x="4991" y="3986"/>
              <a:ext cx="1313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sr-Latn-CS" altLang="ja-JP">
                  <a:solidFill>
                    <a:schemeClr val="bg2"/>
                  </a:solidFill>
                  <a:latin typeface="Calibri" panose="020F0502020204030204" pitchFamily="34" charset="0"/>
                  <a:ea typeface="MS Mincho" panose="02020609040205080304" pitchFamily="49" charset="-128"/>
                </a:rPr>
                <a:t>Furosemid</a:t>
              </a:r>
              <a:endParaRPr lang="sr-Latn-CS" altLang="en-US">
                <a:solidFill>
                  <a:schemeClr val="bg2"/>
                </a:solidFill>
              </a:endParaRPr>
            </a:p>
          </p:txBody>
        </p:sp>
      </p:grpSp>
      <p:cxnSp>
        <p:nvCxnSpPr>
          <p:cNvPr id="79877" name="AutoShape 9"/>
          <p:cNvCxnSpPr>
            <a:cxnSpLocks noChangeShapeType="1"/>
          </p:cNvCxnSpPr>
          <p:nvPr/>
        </p:nvCxnSpPr>
        <p:spPr bwMode="auto">
          <a:xfrm>
            <a:off x="7285038" y="2565306"/>
            <a:ext cx="0" cy="361950"/>
          </a:xfrm>
          <a:prstGeom prst="straightConnector1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9878" name="Object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5" b="-285"/>
          <a:stretch>
            <a:fillRect/>
          </a:stretch>
        </p:blipFill>
        <p:spPr bwMode="auto">
          <a:xfrm>
            <a:off x="1773239" y="2673257"/>
            <a:ext cx="3140075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Object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36" t="-285" r="37515" b="-3326"/>
          <a:stretch>
            <a:fillRect/>
          </a:stretch>
        </p:blipFill>
        <p:spPr bwMode="auto">
          <a:xfrm>
            <a:off x="5237163" y="2692306"/>
            <a:ext cx="2152650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6002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/>
              <a:t>Радионуклидни</a:t>
            </a:r>
            <a:r>
              <a:rPr lang="sr-Latn-CS" altLang="en-US"/>
              <a:t> </a:t>
            </a:r>
            <a:r>
              <a:rPr lang="sr-Cyrl-RS" altLang="en-US"/>
              <a:t>каптоприлски</a:t>
            </a:r>
            <a:r>
              <a:rPr lang="sr-Latn-CS" altLang="en-US"/>
              <a:t> </a:t>
            </a:r>
            <a:r>
              <a:rPr lang="sr-Cyrl-RS" altLang="en-US"/>
              <a:t>тест</a:t>
            </a:r>
            <a:endParaRPr lang="en-US" altLang="en-US"/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sr-Cyrl-RS" altLang="en-US" sz="2400"/>
              <a:t>Индикације</a:t>
            </a:r>
            <a:endParaRPr lang="sr-Latn-RS" altLang="en-US" sz="2400"/>
          </a:p>
          <a:p>
            <a:r>
              <a:rPr lang="sr-Cyrl-RS" altLang="en-US" sz="2400"/>
              <a:t>детекција</a:t>
            </a:r>
            <a:r>
              <a:rPr lang="en-US" altLang="en-US" sz="2400"/>
              <a:t> </a:t>
            </a:r>
            <a:r>
              <a:rPr lang="sr-Cyrl-RS" altLang="en-US" sz="2400"/>
              <a:t>и</a:t>
            </a:r>
            <a:r>
              <a:rPr lang="en-US" altLang="en-US" sz="2400"/>
              <a:t> </a:t>
            </a:r>
            <a:r>
              <a:rPr lang="sr-Cyrl-RS" altLang="en-US" sz="2400"/>
              <a:t>локализација</a:t>
            </a:r>
            <a:r>
              <a:rPr lang="en-US" altLang="en-US" sz="2400"/>
              <a:t> </a:t>
            </a:r>
            <a:r>
              <a:rPr lang="sr-Cyrl-RS" altLang="en-US" sz="2400"/>
              <a:t>ренин</a:t>
            </a:r>
            <a:r>
              <a:rPr lang="en-US" altLang="en-US" sz="2400"/>
              <a:t> </a:t>
            </a:r>
            <a:r>
              <a:rPr lang="sr-Cyrl-RS" altLang="en-US" sz="2400"/>
              <a:t>зависне</a:t>
            </a:r>
            <a:r>
              <a:rPr lang="en-US" altLang="en-US" sz="2400"/>
              <a:t> </a:t>
            </a:r>
            <a:r>
              <a:rPr lang="sr-Cyrl-RS" altLang="en-US" sz="2400"/>
              <a:t>бубрежне</a:t>
            </a:r>
            <a:r>
              <a:rPr lang="en-US" altLang="en-US" sz="2400"/>
              <a:t> </a:t>
            </a:r>
            <a:r>
              <a:rPr lang="sr-Cyrl-RS" altLang="en-US" sz="2400"/>
              <a:t>дисфункције</a:t>
            </a:r>
            <a:endParaRPr lang="en-US" altLang="en-US" sz="2400"/>
          </a:p>
          <a:p>
            <a:r>
              <a:rPr lang="sr-Cyrl-RS" altLang="en-US" sz="2400"/>
              <a:t>диференцирање</a:t>
            </a:r>
            <a:r>
              <a:rPr lang="en-US" altLang="en-US" sz="2400"/>
              <a:t> </a:t>
            </a:r>
            <a:r>
              <a:rPr lang="sr-Cyrl-RS" altLang="en-US" sz="2400"/>
              <a:t>ХТА</a:t>
            </a:r>
            <a:r>
              <a:rPr lang="en-US" altLang="en-US" sz="2400"/>
              <a:t> </a:t>
            </a:r>
            <a:r>
              <a:rPr lang="sr-Cyrl-RS" altLang="en-US" sz="2400"/>
              <a:t>болесника</a:t>
            </a:r>
            <a:r>
              <a:rPr lang="en-US" altLang="en-US" sz="2400"/>
              <a:t> </a:t>
            </a:r>
            <a:r>
              <a:rPr lang="sr-Cyrl-RS" altLang="en-US" sz="2400"/>
              <a:t>без</a:t>
            </a:r>
            <a:r>
              <a:rPr lang="en-US" altLang="en-US" sz="2400"/>
              <a:t> </a:t>
            </a:r>
            <a:r>
              <a:rPr lang="sr-Cyrl-RS" altLang="en-US" sz="2400"/>
              <a:t>РВХ</a:t>
            </a:r>
            <a:r>
              <a:rPr lang="en-US" altLang="en-US" sz="2400"/>
              <a:t> (</a:t>
            </a:r>
            <a:r>
              <a:rPr lang="sr-Cyrl-RS" altLang="en-US" sz="2400"/>
              <a:t>есенцијална</a:t>
            </a:r>
            <a:r>
              <a:rPr lang="en-US" altLang="en-US" sz="2400"/>
              <a:t> </a:t>
            </a:r>
            <a:r>
              <a:rPr lang="sr-Cyrl-RS" altLang="en-US" sz="2400"/>
              <a:t>ХТА</a:t>
            </a:r>
            <a:r>
              <a:rPr lang="en-US" altLang="en-US" sz="2400"/>
              <a:t>)</a:t>
            </a:r>
          </a:p>
          <a:p>
            <a:r>
              <a:rPr lang="sr-Cyrl-RS" altLang="en-US" sz="2400"/>
              <a:t>идентификација</a:t>
            </a:r>
            <a:r>
              <a:rPr lang="en-US" altLang="en-US" sz="2400"/>
              <a:t> </a:t>
            </a:r>
            <a:r>
              <a:rPr lang="sr-Cyrl-RS" altLang="en-US" sz="2400"/>
              <a:t>бубрега</a:t>
            </a:r>
            <a:r>
              <a:rPr lang="en-US" altLang="en-US" sz="2400"/>
              <a:t> </a:t>
            </a:r>
            <a:r>
              <a:rPr lang="sr-Cyrl-RS" altLang="en-US" sz="2400"/>
              <a:t>за</a:t>
            </a:r>
            <a:r>
              <a:rPr lang="en-US" altLang="en-US" sz="2400"/>
              <a:t> </a:t>
            </a:r>
            <a:r>
              <a:rPr lang="sr-Cyrl-RS" altLang="en-US" sz="2400"/>
              <a:t>реваскуларизацију</a:t>
            </a:r>
            <a:endParaRPr lang="en-US" altLang="en-US" sz="2400"/>
          </a:p>
          <a:p>
            <a:r>
              <a:rPr lang="sr-Cyrl-RS" altLang="en-US" sz="2400"/>
              <a:t>контрола</a:t>
            </a:r>
            <a:r>
              <a:rPr lang="en-US" altLang="en-US" sz="2400"/>
              <a:t> </a:t>
            </a:r>
            <a:r>
              <a:rPr lang="sr-Cyrl-RS" altLang="en-US" sz="2400"/>
              <a:t>после</a:t>
            </a:r>
            <a:r>
              <a:rPr lang="en-US" altLang="en-US" sz="2400"/>
              <a:t> </a:t>
            </a:r>
            <a:r>
              <a:rPr lang="sr-Cyrl-RS" altLang="en-US" sz="2400"/>
              <a:t>реваскуларизације</a:t>
            </a:r>
            <a:endParaRPr lang="sr-Latn-RS" altLang="en-US" sz="240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Нагли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почетак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клинички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тешке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хипертензије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Хипертензија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резистентна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на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примену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антихипертензивне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терапије</a:t>
            </a:r>
            <a:r>
              <a:rPr lang="sr-Latn-CS" altLang="en-US" sz="1800">
                <a:latin typeface="Times New Roman" panose="02020603050405020304" pitchFamily="18" charset="0"/>
              </a:rPr>
              <a:t> (3 </a:t>
            </a:r>
            <a:r>
              <a:rPr lang="sr-Cyrl-RS" altLang="en-US" sz="1800">
                <a:latin typeface="Times New Roman" panose="02020603050405020304" pitchFamily="18" charset="0"/>
              </a:rPr>
              <a:t>лека</a:t>
            </a:r>
            <a:r>
              <a:rPr lang="sr-Latn-CS" altLang="en-US" sz="1800">
                <a:latin typeface="Times New Roman" panose="02020603050405020304" pitchFamily="18" charset="0"/>
              </a:rPr>
              <a:t>)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Необјашњива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азотемија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код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старијих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пацијената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Погоршање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бубрежне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функције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током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лечења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АЦЕИ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или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блокатора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ангиотензин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рецептора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Ретинопатија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ИИИ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или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ИВ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степена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Оклузивне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болести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у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другим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васкуларним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базенима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Почетак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хипертензије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код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особа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испод</a:t>
            </a:r>
            <a:r>
              <a:rPr lang="sr-Latn-CS" altLang="en-US" sz="1800">
                <a:latin typeface="Times New Roman" panose="02020603050405020304" pitchFamily="18" charset="0"/>
              </a:rPr>
              <a:t> 30 </a:t>
            </a:r>
            <a:r>
              <a:rPr lang="sr-Cyrl-RS" altLang="en-US" sz="1800">
                <a:latin typeface="Times New Roman" panose="02020603050405020304" pitchFamily="18" charset="0"/>
              </a:rPr>
              <a:t>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изнад</a:t>
            </a:r>
            <a:r>
              <a:rPr lang="sr-Latn-CS" altLang="en-US" sz="1800">
                <a:latin typeface="Times New Roman" panose="02020603050405020304" pitchFamily="18" charset="0"/>
              </a:rPr>
              <a:t> 50 </a:t>
            </a:r>
            <a:r>
              <a:rPr lang="sr-Cyrl-RS" altLang="en-US" sz="1800">
                <a:latin typeface="Times New Roman" panose="02020603050405020304" pitchFamily="18" charset="0"/>
              </a:rPr>
              <a:t>година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старости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Рекурентни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плућни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едем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код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старије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хипертензивних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пацијената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Хипертензија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код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новорођенчади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са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катетером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умбиликалне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артерије</a:t>
            </a:r>
            <a:endParaRPr lang="sr-Latn-CS" altLang="en-US" sz="1800"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sr-Cyrl-RS" altLang="en-US" sz="1800">
                <a:latin typeface="Times New Roman" panose="02020603050405020304" pitchFamily="18" charset="0"/>
              </a:rPr>
              <a:t>Хипертензија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код</a:t>
            </a:r>
            <a:r>
              <a:rPr lang="sr-Latn-CS" altLang="en-US" sz="1800">
                <a:latin typeface="Times New Roman" panose="02020603050405020304" pitchFamily="18" charset="0"/>
              </a:rPr>
              <a:t> </a:t>
            </a:r>
            <a:r>
              <a:rPr lang="sr-Cyrl-RS" altLang="en-US" sz="1800">
                <a:latin typeface="Times New Roman" panose="02020603050405020304" pitchFamily="18" charset="0"/>
              </a:rPr>
              <a:t>деце</a:t>
            </a:r>
            <a:endParaRPr lang="en-US" altLang="en-US" sz="1800">
              <a:latin typeface="Times New Roman" panose="02020603050405020304" pitchFamily="18" charset="0"/>
            </a:endParaRPr>
          </a:p>
          <a:p>
            <a:endParaRPr lang="en-US" altLang="en-US" sz="2400"/>
          </a:p>
          <a:p>
            <a:pPr>
              <a:buFontTx/>
              <a:buNone/>
            </a:pPr>
            <a:endParaRPr lang="sr-Latn-RS" altLang="en-US" sz="2400"/>
          </a:p>
          <a:p>
            <a:pPr eaLnBrk="0" hangingPunct="0">
              <a:lnSpc>
                <a:spcPct val="120000"/>
              </a:lnSpc>
              <a:buFontTx/>
              <a:buNone/>
            </a:pPr>
            <a:r>
              <a:rPr lang="en-US" altLang="en-US" sz="2400"/>
              <a:t>	</a:t>
            </a:r>
          </a:p>
          <a:p>
            <a:endParaRPr lang="en-US" altLang="en-US" sz="2400"/>
          </a:p>
        </p:txBody>
      </p:sp>
    </p:spTree>
  </p:cSld>
  <p:clrMapOvr>
    <a:masterClrMapping/>
  </p:clrMapOvr>
  <p:transition spd="slow" advTm="23139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/>
              <a:t>Радионуклидни</a:t>
            </a:r>
            <a:r>
              <a:rPr lang="sr-Latn-CS" altLang="en-US"/>
              <a:t> </a:t>
            </a:r>
            <a:r>
              <a:rPr lang="sr-Cyrl-RS" altLang="en-US"/>
              <a:t>каптоприлски</a:t>
            </a:r>
            <a:r>
              <a:rPr lang="sr-Latn-CS" altLang="en-US"/>
              <a:t> </a:t>
            </a:r>
            <a:r>
              <a:rPr lang="sr-Cyrl-RS" altLang="en-US"/>
              <a:t>тест</a:t>
            </a:r>
            <a:endParaRPr lang="en-US" alt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43435" y="808038"/>
            <a:ext cx="11510683" cy="6057900"/>
          </a:xfrm>
          <a:ln>
            <a:noFill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sr-Cyrl-RS" sz="2400" dirty="0"/>
              <a:t>Реноваскуларна</a:t>
            </a:r>
            <a:r>
              <a:rPr lang="sr-Latn-CS" sz="2400" dirty="0"/>
              <a:t> </a:t>
            </a:r>
            <a:r>
              <a:rPr lang="sr-Cyrl-RS" sz="2400" dirty="0"/>
              <a:t>хипертензија</a:t>
            </a:r>
            <a:r>
              <a:rPr lang="sr-Latn-CS" sz="2400" dirty="0"/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/>
              <a:t>Хипоперфузије</a:t>
            </a:r>
            <a:r>
              <a:rPr lang="sr-Latn-CS" sz="2400" dirty="0"/>
              <a:t> </a:t>
            </a:r>
            <a:r>
              <a:rPr lang="sr-Cyrl-RS" sz="2400" dirty="0"/>
              <a:t>бубрега</a:t>
            </a:r>
            <a:r>
              <a:rPr lang="sr-Latn-CS" sz="2400" dirty="0"/>
              <a:t> </a:t>
            </a:r>
            <a:r>
              <a:rPr lang="sr-Cyrl-RS" sz="2400" dirty="0"/>
              <a:t>изазване</a:t>
            </a:r>
            <a:r>
              <a:rPr lang="sr-Latn-CS" sz="2400" dirty="0"/>
              <a:t> </a:t>
            </a:r>
            <a:r>
              <a:rPr lang="sr-Cyrl-RS" sz="2400" dirty="0"/>
              <a:t>стенозом</a:t>
            </a:r>
            <a:r>
              <a:rPr lang="sr-Latn-CS" sz="2400" dirty="0"/>
              <a:t> </a:t>
            </a:r>
            <a:r>
              <a:rPr lang="sr-Cyrl-RS" sz="2400" dirty="0"/>
              <a:t>реналне</a:t>
            </a:r>
            <a:r>
              <a:rPr lang="sr-Latn-CS" sz="2400" dirty="0"/>
              <a:t> </a:t>
            </a:r>
            <a:r>
              <a:rPr lang="sr-Cyrl-RS" sz="2400" dirty="0"/>
              <a:t>артерије</a:t>
            </a:r>
            <a:r>
              <a:rPr lang="sr-Latn-CS" sz="2400" dirty="0"/>
              <a:t> </a:t>
            </a:r>
            <a:r>
              <a:rPr lang="sr-Latn-CS" sz="2000" dirty="0"/>
              <a:t>(</a:t>
            </a:r>
            <a:r>
              <a:rPr lang="sr-Cyrl-RS" sz="2000" dirty="0"/>
              <a:t>атеросклероза</a:t>
            </a:r>
            <a:r>
              <a:rPr lang="sr-Latn-CS" sz="2000" dirty="0"/>
              <a:t> - 90%, </a:t>
            </a:r>
            <a:r>
              <a:rPr lang="sr-Cyrl-RS" sz="2000" dirty="0"/>
              <a:t>фибромускуларна</a:t>
            </a:r>
            <a:r>
              <a:rPr lang="sr-Latn-CS" sz="2000" dirty="0"/>
              <a:t> </a:t>
            </a:r>
            <a:r>
              <a:rPr lang="sr-Cyrl-RS" sz="2000" dirty="0"/>
              <a:t>дисплазија</a:t>
            </a:r>
            <a:r>
              <a:rPr lang="sr-Latn-CS" sz="2000" dirty="0"/>
              <a:t> - 10%) </a:t>
            </a:r>
          </a:p>
          <a:p>
            <a:pPr marL="5400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sr-Cyrl-RS" sz="2400" u="sng" dirty="0"/>
              <a:t>активирање</a:t>
            </a:r>
            <a:r>
              <a:rPr lang="sr-Latn-CS" sz="2400" u="sng" dirty="0"/>
              <a:t> </a:t>
            </a:r>
            <a:r>
              <a:rPr lang="sr-Cyrl-RS" sz="2400" u="sng" dirty="0"/>
              <a:t>ренин</a:t>
            </a:r>
            <a:r>
              <a:rPr lang="sr-Latn-CS" sz="2400" u="sng" dirty="0"/>
              <a:t>-</a:t>
            </a:r>
            <a:r>
              <a:rPr lang="sr-Cyrl-RS" sz="2400" u="sng" dirty="0"/>
              <a:t>ангиотензин</a:t>
            </a:r>
            <a:r>
              <a:rPr lang="sr-Latn-CS" sz="2400" u="sng" dirty="0"/>
              <a:t>-</a:t>
            </a:r>
            <a:r>
              <a:rPr lang="sr-Cyrl-RS" sz="2400" u="sng" dirty="0"/>
              <a:t>алдостерон</a:t>
            </a:r>
            <a:r>
              <a:rPr lang="sr-Latn-CS" sz="2400" u="sng" dirty="0"/>
              <a:t> </a:t>
            </a:r>
            <a:r>
              <a:rPr lang="sr-Cyrl-RS" sz="2400" u="sng" dirty="0"/>
              <a:t>механизма</a:t>
            </a:r>
            <a:r>
              <a:rPr lang="sr-Latn-CS" sz="2400" u="sng" dirty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/>
              <a:t>Функционално</a:t>
            </a:r>
            <a:r>
              <a:rPr lang="sr-Latn-CS" sz="2400" dirty="0"/>
              <a:t> </a:t>
            </a:r>
            <a:r>
              <a:rPr lang="sr-Cyrl-RS" sz="2400" dirty="0"/>
              <a:t>значајна</a:t>
            </a:r>
            <a:r>
              <a:rPr lang="sr-Latn-CS" sz="2400" dirty="0"/>
              <a:t> </a:t>
            </a:r>
            <a:r>
              <a:rPr lang="sr-Cyrl-RS" sz="2400" dirty="0"/>
              <a:t>стеноза</a:t>
            </a:r>
            <a:r>
              <a:rPr lang="sr-Latn-CS" sz="2400" dirty="0"/>
              <a:t> - </a:t>
            </a:r>
            <a:r>
              <a:rPr lang="sr-Cyrl-RS" sz="2400" dirty="0"/>
              <a:t>лумен</a:t>
            </a:r>
            <a:r>
              <a:rPr lang="sr-Latn-CS" sz="2400" dirty="0"/>
              <a:t> </a:t>
            </a:r>
            <a:r>
              <a:rPr lang="sr-Cyrl-RS" sz="2400" dirty="0"/>
              <a:t>артерије</a:t>
            </a:r>
            <a:r>
              <a:rPr lang="sr-Latn-CS" sz="2400" dirty="0"/>
              <a:t> ≤50%.</a:t>
            </a:r>
          </a:p>
          <a:p>
            <a:pPr>
              <a:lnSpc>
                <a:spcPct val="80000"/>
              </a:lnSpc>
              <a:defRPr/>
            </a:pPr>
            <a:endParaRPr lang="sr-Latn-CS" sz="24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400" dirty="0"/>
          </a:p>
          <a:p>
            <a:pPr>
              <a:lnSpc>
                <a:spcPct val="80000"/>
              </a:lnSpc>
              <a:defRPr/>
            </a:pPr>
            <a:endParaRPr lang="en-US" sz="2400" dirty="0"/>
          </a:p>
        </p:txBody>
      </p:sp>
      <p:grpSp>
        <p:nvGrpSpPr>
          <p:cNvPr id="91140" name="Group 23"/>
          <p:cNvGrpSpPr>
            <a:grpSpLocks/>
          </p:cNvGrpSpPr>
          <p:nvPr/>
        </p:nvGrpSpPr>
        <p:grpSpPr bwMode="auto">
          <a:xfrm>
            <a:off x="37433" y="3153910"/>
            <a:ext cx="4679577" cy="3448339"/>
            <a:chOff x="-37609" y="836613"/>
            <a:chExt cx="6584764" cy="4897437"/>
          </a:xfrm>
        </p:grpSpPr>
        <p:grpSp>
          <p:nvGrpSpPr>
            <p:cNvPr id="91141" name="Group 15"/>
            <p:cNvGrpSpPr>
              <a:grpSpLocks/>
            </p:cNvGrpSpPr>
            <p:nvPr/>
          </p:nvGrpSpPr>
          <p:grpSpPr bwMode="auto">
            <a:xfrm>
              <a:off x="0" y="836613"/>
              <a:ext cx="6011863" cy="4897437"/>
              <a:chOff x="0" y="836613"/>
              <a:chExt cx="6011863" cy="4897437"/>
            </a:xfrm>
          </p:grpSpPr>
          <p:sp>
            <p:nvSpPr>
              <p:cNvPr id="36" name="Rectangle 2"/>
              <p:cNvSpPr>
                <a:spLocks noChangeArrowheads="1"/>
              </p:cNvSpPr>
              <p:nvPr/>
            </p:nvSpPr>
            <p:spPr bwMode="auto">
              <a:xfrm>
                <a:off x="82" y="836613"/>
                <a:ext cx="6012754" cy="4897437"/>
              </a:xfrm>
              <a:prstGeom prst="rect">
                <a:avLst/>
              </a:prstGeom>
              <a:solidFill>
                <a:srgbClr val="000000"/>
              </a:solidFill>
              <a:ln w="28575">
                <a:solidFill>
                  <a:srgbClr val="BBE0E3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pic>
            <p:nvPicPr>
              <p:cNvPr id="91153" name="Picture 3" descr="Untitled-1 copy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6657" y="1181294"/>
                <a:ext cx="5364162" cy="3987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" name="Line 4"/>
            <p:cNvSpPr>
              <a:spLocks noChangeShapeType="1"/>
            </p:cNvSpPr>
            <p:nvPr/>
          </p:nvSpPr>
          <p:spPr bwMode="auto">
            <a:xfrm flipV="1">
              <a:off x="756110" y="1844910"/>
              <a:ext cx="0" cy="576169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-37609" y="2491956"/>
              <a:ext cx="1496538" cy="665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Renal artery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stenosis</a:t>
              </a:r>
              <a:endParaRPr lang="el-GR" sz="1200" b="1" kern="0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8" name="Text Box 6"/>
            <p:cNvSpPr txBox="1">
              <a:spLocks noChangeArrowheads="1"/>
            </p:cNvSpPr>
            <p:nvPr/>
          </p:nvSpPr>
          <p:spPr bwMode="auto">
            <a:xfrm>
              <a:off x="827057" y="1051533"/>
              <a:ext cx="1986515" cy="665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Afferent arteriole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dilated</a:t>
              </a:r>
              <a:endParaRPr lang="el-GR" sz="1200" b="1" kern="0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1456711" y="2297614"/>
              <a:ext cx="1678340" cy="39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Prostaglandis</a:t>
              </a:r>
              <a:endParaRPr lang="el-GR" sz="1200" b="1" kern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3132833" y="3068125"/>
              <a:ext cx="1403420" cy="930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Glomerular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Filtration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pressure</a:t>
              </a:r>
              <a:endParaRPr lang="el-GR" sz="1200" b="1" kern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 flipV="1">
              <a:off x="3132833" y="3141289"/>
              <a:ext cx="0" cy="503005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2700501" y="5107580"/>
              <a:ext cx="1908916" cy="40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Arial" charset="0"/>
                  <a:cs typeface="Arial" charset="0"/>
                </a:rPr>
                <a:t>GFR maintained</a:t>
              </a:r>
              <a:endParaRPr lang="el-GR" sz="1200" b="1" kern="0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4766831" y="3644294"/>
              <a:ext cx="1332472" cy="663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Bowman’s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capsule</a:t>
              </a:r>
              <a:endParaRPr lang="el-GR" sz="1200" b="1" kern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4427615" y="2350200"/>
              <a:ext cx="1684990" cy="39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Angiotensin II</a:t>
              </a:r>
              <a:endParaRPr lang="el-GR" sz="1200" b="1" kern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4571726" y="1483661"/>
              <a:ext cx="1975429" cy="66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Efferent arteriole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>
                  <a:solidFill>
                    <a:srgbClr val="FFFFFF"/>
                  </a:solidFill>
                  <a:latin typeface="Arial" charset="0"/>
                  <a:cs typeface="Arial" charset="0"/>
                </a:rPr>
                <a:t>constricted</a:t>
              </a:r>
              <a:endParaRPr lang="el-GR" sz="1200" b="1" kern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3432" y="3176147"/>
            <a:ext cx="7775417" cy="3403867"/>
          </a:xfrm>
          <a:prstGeom prst="rect">
            <a:avLst/>
          </a:prstGeom>
        </p:spPr>
      </p:pic>
    </p:spTree>
  </p:cSld>
  <p:clrMapOvr>
    <a:masterClrMapping/>
  </p:clrMapOvr>
  <p:transition spd="slow" advTm="8614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4095" y="1165226"/>
            <a:ext cx="10028332" cy="4945063"/>
          </a:xfrm>
          <a:ln>
            <a:noFill/>
          </a:ln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sr-Cyrl-RS" sz="2400" u="sng" dirty="0"/>
              <a:t>Припрема</a:t>
            </a:r>
            <a:r>
              <a:rPr lang="sr-Latn-CS" sz="2400" u="sng" dirty="0"/>
              <a:t> </a:t>
            </a:r>
            <a:r>
              <a:rPr lang="sr-Cyrl-RS" sz="2400" u="sng" dirty="0"/>
              <a:t>пацијента</a:t>
            </a:r>
            <a:r>
              <a:rPr lang="sr-Latn-CS" sz="2400" u="sng" dirty="0"/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400" u="sng" dirty="0"/>
          </a:p>
          <a:p>
            <a:pPr marL="180000" lvl="1" indent="-288000">
              <a:lnSpc>
                <a:spcPct val="114000"/>
              </a:lnSpc>
              <a:buClrTx/>
              <a:defRPr/>
            </a:pPr>
            <a:r>
              <a:rPr lang="sr-Cyrl-RS" dirty="0"/>
              <a:t>Хидрација</a:t>
            </a:r>
            <a:r>
              <a:rPr lang="sr-Latn-CS" dirty="0"/>
              <a:t> (7 </a:t>
            </a:r>
            <a:r>
              <a:rPr lang="sr-Cyrl-RS" dirty="0"/>
              <a:t>мл</a:t>
            </a:r>
            <a:r>
              <a:rPr lang="sr-Latn-CS" dirty="0"/>
              <a:t>/</a:t>
            </a:r>
            <a:r>
              <a:rPr lang="sr-Cyrl-RS" dirty="0"/>
              <a:t>кг</a:t>
            </a:r>
            <a:r>
              <a:rPr lang="sr-Latn-CS" dirty="0"/>
              <a:t> </a:t>
            </a:r>
            <a:r>
              <a:rPr lang="sr-Cyrl-RS" dirty="0"/>
              <a:t>тт</a:t>
            </a:r>
            <a:r>
              <a:rPr lang="sr-Latn-CS" dirty="0"/>
              <a:t>) 60 </a:t>
            </a:r>
            <a:r>
              <a:rPr lang="sr-Cyrl-RS" dirty="0"/>
              <a:t>мин</a:t>
            </a:r>
            <a:r>
              <a:rPr lang="sr-Latn-CS" dirty="0"/>
              <a:t>. (</a:t>
            </a:r>
            <a:r>
              <a:rPr lang="sr-Cyrl-RS" dirty="0"/>
              <a:t>мин</a:t>
            </a:r>
            <a:r>
              <a:rPr lang="sr-Latn-CS" dirty="0"/>
              <a:t>30 </a:t>
            </a:r>
            <a:r>
              <a:rPr lang="sr-Cyrl-RS" dirty="0"/>
              <a:t>мин</a:t>
            </a:r>
            <a:r>
              <a:rPr lang="sr-Latn-CS" dirty="0"/>
              <a:t>.) </a:t>
            </a:r>
            <a:r>
              <a:rPr lang="sr-Cyrl-RS" dirty="0"/>
              <a:t>пре</a:t>
            </a:r>
            <a:r>
              <a:rPr lang="sr-Latn-CS" dirty="0"/>
              <a:t> </a:t>
            </a:r>
            <a:r>
              <a:rPr lang="sr-Cyrl-RS" dirty="0"/>
              <a:t>почетка</a:t>
            </a:r>
            <a:r>
              <a:rPr lang="sr-Latn-CS" dirty="0"/>
              <a:t> </a:t>
            </a:r>
            <a:r>
              <a:rPr lang="sr-Cyrl-RS" dirty="0"/>
              <a:t>студије</a:t>
            </a:r>
            <a:endParaRPr lang="sr-Latn-CS" dirty="0"/>
          </a:p>
          <a:p>
            <a:pPr marL="180000" lvl="1" indent="-288000">
              <a:lnSpc>
                <a:spcPct val="114000"/>
              </a:lnSpc>
              <a:buClrTx/>
              <a:buNone/>
              <a:defRPr/>
            </a:pPr>
            <a:r>
              <a:rPr lang="sr-Latn-CS" dirty="0"/>
              <a:t>   </a:t>
            </a:r>
            <a:r>
              <a:rPr lang="sr-Cyrl-RS" dirty="0"/>
              <a:t>Једнодневни</a:t>
            </a:r>
            <a:r>
              <a:rPr lang="sr-Latn-CS" dirty="0"/>
              <a:t> </a:t>
            </a:r>
            <a:r>
              <a:rPr lang="sr-Cyrl-RS" dirty="0"/>
              <a:t>протокол</a:t>
            </a:r>
            <a:r>
              <a:rPr lang="sr-Latn-CS" dirty="0"/>
              <a:t>)- </a:t>
            </a:r>
            <a:r>
              <a:rPr lang="sr-Cyrl-RS" dirty="0"/>
              <a:t>хидрација</a:t>
            </a:r>
            <a:r>
              <a:rPr lang="sr-Latn-CS" dirty="0"/>
              <a:t> </a:t>
            </a:r>
            <a:r>
              <a:rPr lang="sr-Cyrl-RS" dirty="0"/>
              <a:t>између</a:t>
            </a:r>
            <a:r>
              <a:rPr lang="sr-Latn-CS" dirty="0"/>
              <a:t> </a:t>
            </a:r>
            <a:r>
              <a:rPr lang="sr-Cyrl-RS" dirty="0"/>
              <a:t>студија</a:t>
            </a:r>
            <a:endParaRPr lang="sr-Latn-CS" dirty="0"/>
          </a:p>
          <a:p>
            <a:pPr marL="180000" lvl="1" indent="-288000">
              <a:lnSpc>
                <a:spcPct val="114000"/>
              </a:lnSpc>
              <a:buClrTx/>
              <a:defRPr/>
            </a:pPr>
            <a:r>
              <a:rPr lang="sr-Cyrl-RS" dirty="0"/>
              <a:t>Не</a:t>
            </a:r>
            <a:r>
              <a:rPr lang="sr-Latn-CS" dirty="0"/>
              <a:t> </a:t>
            </a:r>
            <a:r>
              <a:rPr lang="sr-Cyrl-RS" dirty="0"/>
              <a:t>узимање</a:t>
            </a:r>
            <a:r>
              <a:rPr lang="sr-Latn-CS" dirty="0"/>
              <a:t> </a:t>
            </a:r>
            <a:r>
              <a:rPr lang="sr-Cyrl-RS" dirty="0"/>
              <a:t>чврсте</a:t>
            </a:r>
            <a:r>
              <a:rPr lang="sr-Latn-CS" dirty="0"/>
              <a:t> </a:t>
            </a:r>
            <a:r>
              <a:rPr lang="sr-Cyrl-RS" dirty="0"/>
              <a:t>хране</a:t>
            </a:r>
            <a:r>
              <a:rPr lang="sr-Latn-CS" dirty="0"/>
              <a:t> 4</a:t>
            </a:r>
            <a:r>
              <a:rPr lang="sr-Cyrl-RS" dirty="0"/>
              <a:t>х</a:t>
            </a:r>
            <a:r>
              <a:rPr lang="sr-Latn-CS" dirty="0"/>
              <a:t> </a:t>
            </a:r>
            <a:r>
              <a:rPr lang="sr-Cyrl-RS" dirty="0"/>
              <a:t>пре</a:t>
            </a:r>
            <a:r>
              <a:rPr lang="sr-Latn-CS" dirty="0"/>
              <a:t> </a:t>
            </a:r>
            <a:r>
              <a:rPr lang="sr-Cyrl-RS" dirty="0"/>
              <a:t>снимања</a:t>
            </a:r>
            <a:endParaRPr lang="sr-Latn-CS" dirty="0"/>
          </a:p>
          <a:p>
            <a:pPr marL="180000" lvl="1" indent="-288000">
              <a:lnSpc>
                <a:spcPct val="114000"/>
              </a:lnSpc>
              <a:buClrTx/>
              <a:defRPr/>
            </a:pPr>
            <a:r>
              <a:rPr lang="sr-Cyrl-RS" dirty="0"/>
              <a:t>Пражњење</a:t>
            </a:r>
            <a:r>
              <a:rPr lang="sr-Latn-CS" dirty="0"/>
              <a:t> </a:t>
            </a:r>
            <a:r>
              <a:rPr lang="sr-Cyrl-RS" dirty="0"/>
              <a:t>бешике</a:t>
            </a:r>
            <a:r>
              <a:rPr lang="sr-Latn-CS" dirty="0"/>
              <a:t> </a:t>
            </a:r>
            <a:r>
              <a:rPr lang="sr-Cyrl-RS" dirty="0"/>
              <a:t>пре</a:t>
            </a:r>
            <a:r>
              <a:rPr lang="sr-Latn-CS" dirty="0"/>
              <a:t> </a:t>
            </a:r>
            <a:r>
              <a:rPr lang="sr-Cyrl-RS" dirty="0"/>
              <a:t>сваке</a:t>
            </a:r>
            <a:r>
              <a:rPr lang="sr-Latn-CS" dirty="0"/>
              <a:t> </a:t>
            </a:r>
            <a:r>
              <a:rPr lang="sr-Cyrl-RS" dirty="0"/>
              <a:t>студије</a:t>
            </a:r>
            <a:endParaRPr lang="sr-Latn-CS" dirty="0"/>
          </a:p>
          <a:p>
            <a:pPr marL="180000" lvl="1" indent="-288000">
              <a:lnSpc>
                <a:spcPct val="114000"/>
              </a:lnSpc>
              <a:buClrTx/>
              <a:defRPr/>
            </a:pPr>
            <a:r>
              <a:rPr lang="sr-Cyrl-RS" dirty="0"/>
              <a:t>Обустављање</a:t>
            </a:r>
            <a:r>
              <a:rPr lang="sr-Latn-CS" dirty="0"/>
              <a:t> </a:t>
            </a:r>
            <a:r>
              <a:rPr lang="sr-Cyrl-RS" dirty="0"/>
              <a:t>антихипертензива</a:t>
            </a:r>
            <a:r>
              <a:rPr lang="sr-Latn-CS" dirty="0"/>
              <a:t> </a:t>
            </a:r>
            <a:r>
              <a:rPr lang="sr-Cyrl-RS" dirty="0"/>
              <a:t>из</a:t>
            </a:r>
            <a:r>
              <a:rPr lang="sr-Latn-CS" dirty="0"/>
              <a:t> </a:t>
            </a:r>
            <a:r>
              <a:rPr lang="sr-Cyrl-RS" dirty="0"/>
              <a:t>групе</a:t>
            </a:r>
            <a:r>
              <a:rPr lang="sr-Latn-CS" dirty="0"/>
              <a:t> </a:t>
            </a:r>
            <a:r>
              <a:rPr lang="en-US" dirty="0"/>
              <a:t>ACEI</a:t>
            </a:r>
            <a:r>
              <a:rPr lang="sr-Latn-CS" dirty="0"/>
              <a:t>, </a:t>
            </a:r>
            <a:r>
              <a:rPr lang="sr-Cyrl-RS" dirty="0"/>
              <a:t>блокатора</a:t>
            </a:r>
            <a:r>
              <a:rPr lang="sr-Latn-CS" dirty="0"/>
              <a:t> </a:t>
            </a:r>
            <a:r>
              <a:rPr lang="sr-Latn-RS" dirty="0"/>
              <a:t>C</a:t>
            </a:r>
            <a:r>
              <a:rPr lang="sr-Cyrl-RS" dirty="0"/>
              <a:t>а</a:t>
            </a:r>
            <a:r>
              <a:rPr lang="sr-Latn-CS" dirty="0"/>
              <a:t> </a:t>
            </a:r>
            <a:r>
              <a:rPr lang="sr-Cyrl-RS" dirty="0"/>
              <a:t>канала</a:t>
            </a:r>
            <a:r>
              <a:rPr lang="sr-Latn-CS" dirty="0"/>
              <a:t>, </a:t>
            </a:r>
            <a:r>
              <a:rPr lang="sr-Cyrl-RS" dirty="0"/>
              <a:t>диуретика</a:t>
            </a:r>
            <a:endParaRPr lang="sr-Latn-CS" dirty="0"/>
          </a:p>
          <a:p>
            <a:pPr marL="180000" lvl="1" indent="-288000">
              <a:lnSpc>
                <a:spcPct val="114000"/>
              </a:lnSpc>
              <a:buClrTx/>
              <a:defRPr/>
            </a:pPr>
            <a:r>
              <a:rPr lang="sr-Cyrl-RS" dirty="0"/>
              <a:t>Монитор</a:t>
            </a:r>
            <a:r>
              <a:rPr lang="sr-Latn-CS" dirty="0"/>
              <a:t> </a:t>
            </a:r>
            <a:r>
              <a:rPr lang="sr-Cyrl-RS" dirty="0"/>
              <a:t>крвног притиска</a:t>
            </a:r>
            <a:endParaRPr lang="sr-Latn-CS" dirty="0"/>
          </a:p>
          <a:p>
            <a:pPr marL="108000" lvl="1">
              <a:lnSpc>
                <a:spcPct val="80000"/>
              </a:lnSpc>
              <a:buClrTx/>
              <a:defRPr/>
            </a:pPr>
            <a:endParaRPr lang="sr-Latn-CS" sz="2800" dirty="0"/>
          </a:p>
          <a:p>
            <a:pPr lv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800" dirty="0"/>
              <a:t> </a:t>
            </a:r>
            <a:endParaRPr lang="en-US" sz="2800" dirty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3813"/>
            <a:ext cx="9144000" cy="749300"/>
          </a:xfrm>
        </p:spPr>
        <p:txBody>
          <a:bodyPr/>
          <a:lstStyle/>
          <a:p>
            <a:r>
              <a:rPr lang="sr-Cyrl-RS" altLang="en-US" dirty="0"/>
              <a:t>Радионуклидни</a:t>
            </a:r>
            <a:r>
              <a:rPr lang="sr-Latn-CS" altLang="en-US" dirty="0"/>
              <a:t> </a:t>
            </a:r>
            <a:r>
              <a:rPr lang="sr-Cyrl-RS" altLang="en-US" dirty="0"/>
              <a:t>каптоприлски</a:t>
            </a:r>
            <a:r>
              <a:rPr lang="sr-Latn-CS" altLang="en-US" dirty="0"/>
              <a:t> </a:t>
            </a:r>
            <a:r>
              <a:rPr lang="sr-Cyrl-RS" altLang="en-US" dirty="0"/>
              <a:t>тест</a:t>
            </a:r>
            <a:endParaRPr lang="en-US" altLang="en-US" dirty="0"/>
          </a:p>
        </p:txBody>
      </p:sp>
    </p:spTree>
  </p:cSld>
  <p:clrMapOvr>
    <a:masterClrMapping/>
  </p:clrMapOvr>
  <p:transition spd="slow" advTm="86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Box 3"/>
          <p:cNvSpPr txBox="1">
            <a:spLocks noChangeArrowheads="1"/>
          </p:cNvSpPr>
          <p:nvPr/>
        </p:nvSpPr>
        <p:spPr bwMode="auto">
          <a:xfrm>
            <a:off x="1524001" y="900113"/>
            <a:ext cx="3573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2400">
                <a:solidFill>
                  <a:schemeClr val="bg2"/>
                </a:solidFill>
              </a:rPr>
              <a:t>Интерпретација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студије</a:t>
            </a:r>
            <a:endParaRPr lang="en-US" altLang="en-US" sz="2400">
              <a:solidFill>
                <a:schemeClr val="bg2"/>
              </a:solidFill>
            </a:endParaRPr>
          </a:p>
        </p:txBody>
      </p:sp>
      <p:graphicFrame>
        <p:nvGraphicFramePr>
          <p:cNvPr id="9" name="Group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4107353"/>
              </p:ext>
            </p:extLst>
          </p:nvPr>
        </p:nvGraphicFramePr>
        <p:xfrm>
          <a:off x="761999" y="1606551"/>
          <a:ext cx="10659035" cy="4570412"/>
        </p:xfrm>
        <a:graphic>
          <a:graphicData uri="http://schemas.openxmlformats.org/drawingml/2006/table">
            <a:tbl>
              <a:tblPr/>
              <a:tblGrid>
                <a:gridCol w="5022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6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49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Tc-MAG3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Tc-DTPA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05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ACEI </a:t>
                      </a:r>
                      <a:r>
                        <a:rPr kumimoji="0" lang="sr-Cyrl-R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ренограм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Latn-R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/ </a:t>
                      </a:r>
                      <a:r>
                        <a:rPr kumimoji="0" lang="sr-Cyrl-R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иницијални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ренограм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0874">
                <a:tc>
                  <a:txBody>
                    <a:bodyPr/>
                    <a:lstStyle/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Кортикална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ретенција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у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20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мин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&gt;10%</a:t>
                      </a:r>
                      <a:endParaRPr kumimoji="0" lang="sr-Latn-R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v-SE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RCA20 (20 min/peak ratio) &gt; 0.3</a:t>
                      </a:r>
                      <a:endParaRPr kumimoji="0" lang="sr-Latn-R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460E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Редукциј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 GFR &gt; 10%. </a:t>
                      </a:r>
                    </a:p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Редукција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релативног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a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псолутн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г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“uptake”-a </a:t>
                      </a:r>
                      <a:endParaRPr kumimoji="0" lang="sr-Latn-R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460E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5332">
                <a:tc>
                  <a:txBody>
                    <a:bodyPr/>
                    <a:lstStyle/>
                    <a:p>
                      <a:pPr marL="0" marR="0" lvl="0" indent="972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Продужен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Tmax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за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2-3min (40%)</a:t>
                      </a:r>
                      <a:r>
                        <a:rPr lang="en-U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sr-Latn-RS" altLang="en-US" sz="2000" b="1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972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sr-Cyrl-R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нормал</a:t>
                      </a:r>
                      <a:r>
                        <a:rPr lang="en-U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&lt; </a:t>
                      </a:r>
                      <a:r>
                        <a:rPr lang="sr-Latn-R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min</a:t>
                      </a: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Продужен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Tmax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sr-Latn-R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sr-Cyrl-R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нормал</a:t>
                      </a:r>
                      <a:r>
                        <a:rPr lang="en-US" altLang="en-US" sz="2000" b="1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&lt; 5 min</a:t>
                      </a: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8679">
                <a:tc>
                  <a:txBody>
                    <a:bodyPr/>
                    <a:lstStyle/>
                    <a:p>
                      <a:pPr marL="0" marR="0" lvl="0" indent="9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Продужен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паренхимски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транзит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972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Продужен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паренхимски</a:t>
                      </a:r>
                      <a:r>
                        <a:rPr kumimoji="0" lang="sr-Latn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транзит</a:t>
                      </a:r>
                      <a:r>
                        <a:rPr kumimoji="0" lang="sr-Latn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&gt;1 min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6" marR="91446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423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3813"/>
            <a:ext cx="9144000" cy="749300"/>
          </a:xfrm>
        </p:spPr>
        <p:txBody>
          <a:bodyPr/>
          <a:lstStyle/>
          <a:p>
            <a:r>
              <a:rPr lang="sr-Cyrl-RS" altLang="en-US" dirty="0"/>
              <a:t>Радионуклидни</a:t>
            </a:r>
            <a:r>
              <a:rPr lang="sr-Latn-CS" altLang="en-US" dirty="0"/>
              <a:t> </a:t>
            </a:r>
            <a:r>
              <a:rPr lang="sr-Cyrl-RS" altLang="en-US" dirty="0"/>
              <a:t>каптоприлски</a:t>
            </a:r>
            <a:r>
              <a:rPr lang="sr-Latn-CS" altLang="en-US" dirty="0"/>
              <a:t> </a:t>
            </a:r>
            <a:r>
              <a:rPr lang="sr-Cyrl-RS" altLang="en-US" dirty="0"/>
              <a:t>тест</a:t>
            </a:r>
            <a:endParaRPr lang="en-US" altLang="en-US" dirty="0"/>
          </a:p>
        </p:txBody>
      </p:sp>
    </p:spTree>
  </p:cSld>
  <p:clrMapOvr>
    <a:masterClrMapping/>
  </p:clrMapOvr>
  <p:transition spd="slow" advTm="24792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5167001" y="1488142"/>
            <a:ext cx="7177399" cy="48409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l="35879"/>
          <a:stretch/>
        </p:blipFill>
        <p:spPr>
          <a:xfrm>
            <a:off x="197224" y="1070364"/>
            <a:ext cx="5038166" cy="2838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307" y="4114341"/>
            <a:ext cx="2628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7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48"/>
          <a:stretch>
            <a:fillRect/>
          </a:stretch>
        </p:blipFill>
        <p:spPr bwMode="auto">
          <a:xfrm>
            <a:off x="1497012" y="968375"/>
            <a:ext cx="4230688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24001" y="6581776"/>
            <a:ext cx="1660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1200" dirty="0">
                <a:solidFill>
                  <a:schemeClr val="bg2"/>
                </a:solidFill>
                <a:latin typeface="+mn-lt"/>
                <a:cs typeface="Arial" charset="0"/>
              </a:rPr>
              <a:t>(Guyton &amp; Hall 2003).</a:t>
            </a:r>
            <a:endParaRPr lang="en-US" sz="12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24000" y="613727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sr-Cyrl-RS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Уринарна</a:t>
            </a:r>
            <a:r>
              <a:rPr lang="ru-RU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 </a:t>
            </a:r>
            <a:r>
              <a:rPr lang="sr-Cyrl-RS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екскреција</a:t>
            </a:r>
            <a:r>
              <a:rPr lang="ru-RU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 = 1(</a:t>
            </a:r>
            <a:r>
              <a:rPr lang="sr-Cyrl-RS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филтрација)</a:t>
            </a:r>
            <a:r>
              <a:rPr lang="ru-RU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 – 2(</a:t>
            </a:r>
            <a:r>
              <a:rPr lang="sr-Cyrl-RS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реапсорпција)</a:t>
            </a:r>
            <a:r>
              <a:rPr lang="ru-RU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 + 3(</a:t>
            </a:r>
            <a:r>
              <a:rPr lang="sr-Cyrl-RS" sz="2000" b="1" u="sng" dirty="0">
                <a:solidFill>
                  <a:srgbClr val="FF0000"/>
                </a:solidFill>
                <a:latin typeface="+mn-lt"/>
                <a:cs typeface="Arial" charset="0"/>
              </a:rPr>
              <a:t>секреција)</a:t>
            </a:r>
            <a:endParaRPr lang="ru-RU" sz="2000" b="1" u="sng" dirty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  <p:pic>
        <p:nvPicPr>
          <p:cNvPr id="4915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9051" y="963614"/>
            <a:ext cx="3838575" cy="5081587"/>
          </a:xfrm>
        </p:spPr>
      </p:pic>
    </p:spTree>
  </p:cSld>
  <p:clrMapOvr>
    <a:masterClrMapping/>
  </p:clrMapOvr>
  <p:transition spd="slow" advTm="37557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3814"/>
            <a:ext cx="9144000" cy="668337"/>
          </a:xfrm>
        </p:spPr>
        <p:txBody>
          <a:bodyPr/>
          <a:lstStyle/>
          <a:p>
            <a:br>
              <a:rPr lang="sr-Latn-CS" altLang="en-US" sz="3600"/>
            </a:br>
            <a:r>
              <a:rPr lang="sr-Cyrl-RS" altLang="en-US" sz="2800" b="1"/>
              <a:t>Испитивање</a:t>
            </a:r>
            <a:r>
              <a:rPr lang="sr-Latn-CS" altLang="en-US" sz="2800" b="1"/>
              <a:t> </a:t>
            </a:r>
            <a:r>
              <a:rPr lang="sr-Cyrl-RS" altLang="en-US" sz="2800" b="1"/>
              <a:t>функције</a:t>
            </a:r>
            <a:r>
              <a:rPr lang="sr-Latn-CS" altLang="en-US" sz="2800" b="1"/>
              <a:t> </a:t>
            </a:r>
            <a:r>
              <a:rPr lang="sr-Cyrl-RS" altLang="en-US" sz="2800" b="1"/>
              <a:t>трансплатираног</a:t>
            </a:r>
            <a:r>
              <a:rPr lang="sr-Latn-CS" altLang="en-US" sz="2800" b="1"/>
              <a:t> </a:t>
            </a:r>
            <a:r>
              <a:rPr lang="sr-Cyrl-RS" altLang="en-US" sz="2800" b="1"/>
              <a:t>бубрега</a:t>
            </a:r>
            <a:endParaRPr lang="en-US" altLang="en-US" sz="3600" b="1"/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RS" altLang="en-US" sz="2400"/>
              <a:t>Прво</a:t>
            </a:r>
            <a:r>
              <a:rPr lang="sr-Latn-CS" altLang="en-US" sz="2400"/>
              <a:t> </a:t>
            </a:r>
            <a:r>
              <a:rPr lang="sr-Cyrl-RS" altLang="en-US" sz="2400"/>
              <a:t>се</a:t>
            </a:r>
            <a:r>
              <a:rPr lang="sr-Latn-CS" altLang="en-US" sz="2400"/>
              <a:t> </a:t>
            </a:r>
            <a:r>
              <a:rPr lang="sr-Cyrl-RS" altLang="en-US" sz="2400"/>
              <a:t>изводи</a:t>
            </a:r>
            <a:r>
              <a:rPr lang="sr-Latn-CS" altLang="en-US" sz="2400"/>
              <a:t> </a:t>
            </a:r>
            <a:r>
              <a:rPr lang="sr-Cyrl-RS" altLang="en-US" sz="2400"/>
              <a:t>базална</a:t>
            </a:r>
            <a:r>
              <a:rPr lang="sr-Latn-CS" altLang="en-US" sz="2400"/>
              <a:t> </a:t>
            </a:r>
            <a:r>
              <a:rPr lang="sr-Cyrl-RS" altLang="en-US" sz="2400"/>
              <a:t>динамска</a:t>
            </a:r>
            <a:r>
              <a:rPr lang="sr-Latn-CS" altLang="en-US" sz="2400"/>
              <a:t> </a:t>
            </a:r>
            <a:r>
              <a:rPr lang="sr-Cyrl-RS" altLang="en-US" sz="2400"/>
              <a:t>студија</a:t>
            </a:r>
            <a:r>
              <a:rPr lang="sr-Latn-CS" altLang="en-US" sz="2400"/>
              <a:t> </a:t>
            </a:r>
            <a:r>
              <a:rPr lang="sr-Cyrl-RS" altLang="en-US" sz="2400"/>
              <a:t>одмах</a:t>
            </a:r>
            <a:r>
              <a:rPr lang="sr-Latn-CS" altLang="en-US" sz="2400"/>
              <a:t> </a:t>
            </a:r>
            <a:r>
              <a:rPr lang="sr-Cyrl-RS" altLang="en-US" sz="2400"/>
              <a:t>након</a:t>
            </a:r>
            <a:r>
              <a:rPr lang="sr-Latn-CS" altLang="en-US" sz="2400"/>
              <a:t> </a:t>
            </a:r>
            <a:r>
              <a:rPr lang="sr-Cyrl-RS" altLang="en-US" sz="2400"/>
              <a:t>трансплантације</a:t>
            </a:r>
            <a:r>
              <a:rPr lang="sr-Latn-CS" altLang="en-US" sz="2400"/>
              <a:t>, </a:t>
            </a:r>
            <a:r>
              <a:rPr lang="sr-Cyrl-RS" altLang="en-US" sz="2400"/>
              <a:t>са</a:t>
            </a:r>
            <a:r>
              <a:rPr lang="sr-Latn-CS" altLang="en-US" sz="2400"/>
              <a:t> </a:t>
            </a:r>
            <a:r>
              <a:rPr lang="sr-Cyrl-RS" altLang="en-US" sz="2400"/>
              <a:t>којом</a:t>
            </a:r>
            <a:r>
              <a:rPr lang="sr-Latn-CS" altLang="en-US" sz="2400"/>
              <a:t> </a:t>
            </a:r>
            <a:r>
              <a:rPr lang="sr-Cyrl-RS" altLang="en-US" sz="2400"/>
              <a:t>се</a:t>
            </a:r>
            <a:r>
              <a:rPr lang="sr-Latn-CS" altLang="en-US" sz="2400"/>
              <a:t> </a:t>
            </a:r>
            <a:r>
              <a:rPr lang="sr-Cyrl-RS" altLang="en-US" sz="2400"/>
              <a:t>упоређују</a:t>
            </a:r>
            <a:r>
              <a:rPr lang="sr-Latn-CS" altLang="en-US" sz="2400"/>
              <a:t> </a:t>
            </a:r>
            <a:r>
              <a:rPr lang="sr-Cyrl-RS" altLang="en-US" sz="2400"/>
              <a:t>све</a:t>
            </a:r>
            <a:r>
              <a:rPr lang="sr-Latn-CS" altLang="en-US" sz="2400"/>
              <a:t> </a:t>
            </a:r>
            <a:r>
              <a:rPr lang="sr-Cyrl-RS" altLang="en-US" sz="2400"/>
              <a:t>наредне</a:t>
            </a:r>
            <a:r>
              <a:rPr lang="sr-Latn-CS" altLang="en-US" sz="2400"/>
              <a:t> </a:t>
            </a:r>
            <a:r>
              <a:rPr lang="sr-Cyrl-RS" altLang="en-US" sz="2400"/>
              <a:t>студије</a:t>
            </a:r>
            <a:r>
              <a:rPr lang="sr-Latn-CS" altLang="en-US" sz="2400"/>
              <a:t> </a:t>
            </a:r>
            <a:r>
              <a:rPr lang="sr-Cyrl-RS" altLang="en-US" sz="2400"/>
              <a:t>у</a:t>
            </a:r>
            <a:r>
              <a:rPr lang="sr-Latn-CS" altLang="en-US" sz="2400"/>
              <a:t> </a:t>
            </a:r>
            <a:r>
              <a:rPr lang="sr-Cyrl-RS" altLang="en-US" sz="2400"/>
              <a:t>једногодишњим</a:t>
            </a:r>
            <a:r>
              <a:rPr lang="sr-Latn-CS" altLang="en-US" sz="2400"/>
              <a:t> </a:t>
            </a:r>
            <a:r>
              <a:rPr lang="sr-Cyrl-RS" altLang="en-US" sz="2400"/>
              <a:t>интервалима</a:t>
            </a:r>
            <a:endParaRPr lang="sr-Latn-CS" altLang="en-US" sz="2400"/>
          </a:p>
          <a:p>
            <a:pPr>
              <a:lnSpc>
                <a:spcPct val="90000"/>
              </a:lnSpc>
            </a:pPr>
            <a:endParaRPr lang="sr-Latn-CS" altLang="en-US" sz="1000"/>
          </a:p>
          <a:p>
            <a:r>
              <a:rPr lang="sr-Cyrl-RS" altLang="en-US" sz="2400"/>
              <a:t>После</a:t>
            </a:r>
            <a:r>
              <a:rPr lang="sr-Latn-RS" altLang="en-US" sz="2400"/>
              <a:t> 24 </a:t>
            </a:r>
            <a:r>
              <a:rPr lang="sr-Cyrl-RS" altLang="en-US" sz="2400"/>
              <a:t>сата</a:t>
            </a:r>
            <a:r>
              <a:rPr lang="sr-Latn-RS" altLang="en-US" sz="2400"/>
              <a:t> </a:t>
            </a:r>
            <a:r>
              <a:rPr lang="sr-Cyrl-RS" altLang="en-US" sz="2400"/>
              <a:t>од</a:t>
            </a:r>
            <a:r>
              <a:rPr lang="sr-Latn-RS" altLang="en-US" sz="2400"/>
              <a:t> </a:t>
            </a:r>
            <a:r>
              <a:rPr lang="sr-Cyrl-RS" altLang="en-US" sz="2400"/>
              <a:t>извршене</a:t>
            </a:r>
            <a:r>
              <a:rPr lang="sr-Latn-RS" altLang="en-US" sz="2400"/>
              <a:t> </a:t>
            </a:r>
            <a:r>
              <a:rPr lang="sr-Cyrl-RS" altLang="en-US" sz="2400"/>
              <a:t>трансплантације</a:t>
            </a:r>
            <a:endParaRPr lang="sr-Latn-RS" altLang="en-US" sz="2400"/>
          </a:p>
          <a:p>
            <a:pPr>
              <a:buFontTx/>
              <a:buNone/>
            </a:pPr>
            <a:endParaRPr lang="sr-Latn-RS" altLang="en-US" sz="1000"/>
          </a:p>
          <a:p>
            <a:pPr>
              <a:lnSpc>
                <a:spcPct val="90000"/>
              </a:lnSpc>
            </a:pPr>
            <a:r>
              <a:rPr lang="sr-Cyrl-RS" altLang="en-US" sz="2400"/>
              <a:t>Перфузија</a:t>
            </a:r>
            <a:r>
              <a:rPr lang="sr-Latn-CS" altLang="en-US" sz="2400"/>
              <a:t> </a:t>
            </a:r>
          </a:p>
          <a:p>
            <a:pPr>
              <a:lnSpc>
                <a:spcPct val="90000"/>
              </a:lnSpc>
            </a:pPr>
            <a:r>
              <a:rPr lang="sr-Cyrl-RS" altLang="en-US" sz="2400"/>
              <a:t>Гломерулска</a:t>
            </a:r>
            <a:r>
              <a:rPr lang="sr-Latn-CS" altLang="en-US" sz="2400"/>
              <a:t> </a:t>
            </a:r>
            <a:r>
              <a:rPr lang="sr-Cyrl-RS" altLang="en-US" sz="2400"/>
              <a:t>филтрација</a:t>
            </a:r>
            <a:r>
              <a:rPr lang="sr-Latn-CS" altLang="en-US" sz="2400"/>
              <a:t> </a:t>
            </a:r>
          </a:p>
          <a:p>
            <a:pPr>
              <a:lnSpc>
                <a:spcPct val="90000"/>
              </a:lnSpc>
            </a:pPr>
            <a:r>
              <a:rPr lang="sr-Cyrl-RS" altLang="en-US" sz="2400"/>
              <a:t>Екскреторне</a:t>
            </a:r>
            <a:r>
              <a:rPr lang="sr-Latn-CS" altLang="en-US" sz="2400"/>
              <a:t> </a:t>
            </a:r>
            <a:r>
              <a:rPr lang="sr-Cyrl-RS" altLang="en-US" sz="2400"/>
              <a:t>функције</a:t>
            </a:r>
            <a:endParaRPr lang="sr-Latn-CS" altLang="en-US" sz="2400"/>
          </a:p>
          <a:p>
            <a:pPr>
              <a:lnSpc>
                <a:spcPct val="90000"/>
              </a:lnSpc>
            </a:pPr>
            <a:endParaRPr lang="sr-Latn-RS" altLang="en-US" sz="1000"/>
          </a:p>
          <a:p>
            <a:r>
              <a:rPr lang="sr-Latn-RS" altLang="en-US" sz="2400"/>
              <a:t>T</a:t>
            </a:r>
            <a:r>
              <a:rPr lang="sr-Latn-RS" altLang="en-US" sz="2400" baseline="-25000"/>
              <a:t>max</a:t>
            </a:r>
            <a:r>
              <a:rPr lang="sr-Latn-RS" altLang="en-US" sz="2400"/>
              <a:t>, T</a:t>
            </a:r>
            <a:r>
              <a:rPr lang="sr-Latn-RS" altLang="en-US" sz="2400" baseline="-25000"/>
              <a:t>1/2</a:t>
            </a:r>
            <a:r>
              <a:rPr lang="sr-Latn-RS" altLang="en-US" sz="2400"/>
              <a:t>, GFR, ERPF, EI, TER, MTT.</a:t>
            </a:r>
          </a:p>
          <a:p>
            <a:pPr>
              <a:lnSpc>
                <a:spcPct val="90000"/>
              </a:lnSpc>
            </a:pPr>
            <a:endParaRPr lang="sr-Latn-CS" altLang="en-US" sz="2400"/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2400"/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7" y="4767637"/>
            <a:ext cx="8721725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2576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3814"/>
            <a:ext cx="9144000" cy="668337"/>
          </a:xfrm>
        </p:spPr>
        <p:txBody>
          <a:bodyPr/>
          <a:lstStyle/>
          <a:p>
            <a:br>
              <a:rPr lang="sr-Latn-CS" altLang="en-US" sz="2800" b="1"/>
            </a:br>
            <a:r>
              <a:rPr lang="sr-Cyrl-RS" altLang="en-US" sz="2800" b="1"/>
              <a:t>Испитивање</a:t>
            </a:r>
            <a:r>
              <a:rPr lang="sr-Latn-CS" altLang="en-US" sz="2800" b="1"/>
              <a:t> </a:t>
            </a:r>
            <a:r>
              <a:rPr lang="sr-Cyrl-RS" altLang="en-US" sz="2800" b="1"/>
              <a:t>функције</a:t>
            </a:r>
            <a:r>
              <a:rPr lang="sr-Latn-CS" altLang="en-US" sz="2800" b="1"/>
              <a:t> </a:t>
            </a:r>
            <a:r>
              <a:rPr lang="sr-Cyrl-RS" altLang="en-US" sz="2800" b="1"/>
              <a:t>трансплатираног</a:t>
            </a:r>
            <a:r>
              <a:rPr lang="sr-Latn-CS" altLang="en-US" sz="2800" b="1"/>
              <a:t> </a:t>
            </a:r>
            <a:r>
              <a:rPr lang="sr-Cyrl-RS" altLang="en-US" sz="2800" b="1"/>
              <a:t>бубрега</a:t>
            </a:r>
            <a:endParaRPr lang="en-US" altLang="en-US" sz="2800" b="1"/>
          </a:p>
        </p:txBody>
      </p:sp>
      <p:graphicFrame>
        <p:nvGraphicFramePr>
          <p:cNvPr id="207924" name="Group 5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17559114"/>
              </p:ext>
            </p:extLst>
          </p:nvPr>
        </p:nvGraphicFramePr>
        <p:xfrm>
          <a:off x="627529" y="819151"/>
          <a:ext cx="10981765" cy="5897563"/>
        </p:xfrm>
        <a:graphic>
          <a:graphicData uri="http://schemas.openxmlformats.org/drawingml/2006/table">
            <a:tbl>
              <a:tblPr/>
              <a:tblGrid>
                <a:gridCol w="4616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4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8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КОМПЛИКАЦИЈЕ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СЦИНТИРАФСКИ</a:t>
                      </a:r>
                      <a:r>
                        <a:rPr kumimoji="0" lang="sr-Latn-C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НАЛАЗ</a:t>
                      </a:r>
                      <a:endParaRPr kumimoji="0" lang="sr-Latn-C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1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Акутно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одбацивање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Смањена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перфузија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Продужен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транзит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Продужена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елиминација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1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Акутна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тубулска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некроза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перфузија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Паренхимна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ретенција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Одсутна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елиминација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0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Опструктивна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уропатија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Ретенција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пијелону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Одсутна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елиминација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06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Екстравазација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урина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Субренална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суправезикуларна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активност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0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Васкуларне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компликације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Прекид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перфузије</a:t>
                      </a:r>
                      <a:endParaRPr kumimoji="0" lang="sr-Latn-C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Char char="•"/>
                        <a:tabLst/>
                      </a:pP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Одсутна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акумулација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2542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sr-Cyrl-RS" sz="2000" u="none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Циклоспоринска</a:t>
                      </a:r>
                      <a:r>
                        <a:rPr lang="sr-Latn-CS" sz="2000" u="none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u="none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токсичност</a:t>
                      </a:r>
                      <a:r>
                        <a:rPr lang="sr-Latn-CS" sz="2000" u="none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eaLnBrk="1" hangingPunct="1">
                        <a:lnSpc>
                          <a:spcPct val="90000"/>
                        </a:lnSpc>
                        <a:buClrTx/>
                        <a:buFont typeface="Arial" pitchFamily="34" charset="0"/>
                        <a:buChar char="•"/>
                      </a:pP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Редукована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гломерулска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филтрација</a:t>
                      </a:r>
                      <a:endParaRPr lang="sr-Latn-CS" sz="200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lvl="1" eaLnBrk="1" hangingPunct="1">
                        <a:lnSpc>
                          <a:spcPct val="90000"/>
                        </a:lnSpc>
                        <a:buClrTx/>
                        <a:buFont typeface="Arial" pitchFamily="34" charset="0"/>
                        <a:buChar char="•"/>
                      </a:pP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Перфузија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бубрега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је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очувана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или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нарушена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мањем</a:t>
                      </a:r>
                      <a:r>
                        <a:rPr lang="sr-Latn-C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2000" dirty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степену</a:t>
                      </a:r>
                      <a:endParaRPr lang="en-US" sz="200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11166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+mn-lt"/>
              </a:rPr>
              <a:t>Радиониклидна</a:t>
            </a:r>
            <a:r>
              <a:rPr lang="en-US" dirty="0">
                <a:latin typeface="+mn-lt"/>
              </a:rPr>
              <a:t> </a:t>
            </a:r>
            <a:r>
              <a:rPr lang="sr-Cyrl-RS" dirty="0">
                <a:latin typeface="+mn-lt"/>
              </a:rPr>
              <a:t>цистографија</a:t>
            </a:r>
            <a:endParaRPr lang="en-US" dirty="0">
              <a:latin typeface="+mn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608639" y="1107034"/>
            <a:ext cx="4762500" cy="2822575"/>
          </a:xfrm>
          <a:prstGeom prst="rect">
            <a:avLst/>
          </a:prstGeom>
          <a:noFill/>
          <a:ln w="25400" cap="flat" cmpd="sng" algn="ctr">
            <a:solidFill>
              <a:schemeClr val="dk1"/>
            </a:solidFill>
            <a:prstDash val="solid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Фазе</a:t>
            </a:r>
            <a:r>
              <a:rPr lang="vi-VN" sz="2400" kern="0" dirty="0">
                <a:solidFill>
                  <a:srgbClr val="16142E"/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извођења</a:t>
            </a:r>
            <a:r>
              <a:rPr lang="vi-VN" sz="2400" kern="0" dirty="0">
                <a:solidFill>
                  <a:srgbClr val="16142E"/>
                </a:solidFill>
                <a:latin typeface="+mn-lt"/>
                <a:cs typeface="+mn-cs"/>
              </a:rPr>
              <a:t>:</a:t>
            </a:r>
          </a:p>
          <a:p>
            <a:pPr marL="180000" indent="-1080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Индиректна</a:t>
            </a:r>
            <a:r>
              <a:rPr lang="sr-Latn-CS" sz="2400" kern="0" dirty="0">
                <a:solidFill>
                  <a:srgbClr val="16142E"/>
                </a:solidFill>
                <a:latin typeface="+mn-lt"/>
                <a:cs typeface="+mn-cs"/>
              </a:rPr>
              <a:t> -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динамска</a:t>
            </a:r>
            <a:r>
              <a:rPr lang="vi-VN" sz="2400" kern="0" dirty="0">
                <a:solidFill>
                  <a:srgbClr val="16142E"/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сцинтиграфија</a:t>
            </a:r>
            <a:r>
              <a:rPr lang="vi-VN" sz="2400" kern="0" dirty="0">
                <a:solidFill>
                  <a:srgbClr val="16142E"/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бубрега</a:t>
            </a:r>
            <a:endParaRPr lang="sr-Latn-RS" sz="2400" kern="0" dirty="0">
              <a:solidFill>
                <a:srgbClr val="16142E"/>
              </a:solidFill>
              <a:latin typeface="+mn-lt"/>
              <a:cs typeface="+mn-cs"/>
            </a:endParaRPr>
          </a:p>
          <a:p>
            <a:pPr marL="180000" indent="-108000" eaLnBrk="1" hangingPunct="1">
              <a:spcBef>
                <a:spcPts val="600"/>
              </a:spcBef>
              <a:defRPr/>
            </a:pPr>
            <a:r>
              <a:rPr lang="sr-Latn-RS" sz="2400" kern="0" dirty="0">
                <a:solidFill>
                  <a:srgbClr val="16142E"/>
                </a:solidFill>
                <a:latin typeface="+mn-lt"/>
                <a:cs typeface="+mn-cs"/>
              </a:rPr>
              <a:t>  </a:t>
            </a:r>
            <a:r>
              <a:rPr lang="vi-VN" sz="2400" kern="0" dirty="0">
                <a:solidFill>
                  <a:srgbClr val="16142E"/>
                </a:solidFill>
                <a:latin typeface="+mn-lt"/>
                <a:cs typeface="+mn-cs"/>
              </a:rPr>
              <a:t>MAG3, DTPA</a:t>
            </a:r>
          </a:p>
          <a:p>
            <a:pPr marL="180000" indent="-108000" eaLnBrk="1" hangingPunct="1">
              <a:spcBef>
                <a:spcPts val="1200"/>
              </a:spcBef>
              <a:buFontTx/>
              <a:buChar char="•"/>
              <a:defRPr/>
            </a:pP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Директна - катетеризација</a:t>
            </a:r>
            <a:r>
              <a:rPr lang="en-US" sz="2400" kern="0" dirty="0">
                <a:solidFill>
                  <a:srgbClr val="16142E"/>
                </a:solidFill>
                <a:latin typeface="+mn-lt"/>
                <a:cs typeface="+mn-cs"/>
              </a:rPr>
              <a:t> +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пуњење</a:t>
            </a:r>
            <a:r>
              <a:rPr lang="en-US" sz="2400" kern="0" dirty="0">
                <a:solidFill>
                  <a:srgbClr val="16142E"/>
                </a:solidFill>
                <a:latin typeface="+mn-lt"/>
                <a:cs typeface="+mn-cs"/>
              </a:rPr>
              <a:t> </a:t>
            </a:r>
            <a:r>
              <a:rPr lang="sr-Cyrl-RS" sz="2400" kern="0" dirty="0">
                <a:solidFill>
                  <a:srgbClr val="16142E"/>
                </a:solidFill>
                <a:latin typeface="+mn-lt"/>
                <a:cs typeface="+mn-cs"/>
              </a:rPr>
              <a:t>бешике</a:t>
            </a:r>
            <a:r>
              <a:rPr lang="en-US" sz="2400" kern="0" dirty="0">
                <a:solidFill>
                  <a:srgbClr val="16142E"/>
                </a:solidFill>
                <a:latin typeface="+mn-lt"/>
                <a:cs typeface="+mn-cs"/>
              </a:rPr>
              <a:t> </a:t>
            </a:r>
            <a:endParaRPr lang="sr-Latn-CS" sz="2400" kern="0" dirty="0">
              <a:solidFill>
                <a:srgbClr val="16142E"/>
              </a:solidFill>
              <a:latin typeface="+mn-lt"/>
              <a:cs typeface="+mn-cs"/>
            </a:endParaRP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sr-Latn-CS" sz="2400" dirty="0">
                <a:solidFill>
                  <a:srgbClr val="16142E"/>
                </a:solidFill>
                <a:latin typeface="+mn-lt"/>
                <a:cs typeface="Arial" charset="0"/>
              </a:rPr>
              <a:t>      </a:t>
            </a:r>
            <a:endParaRPr lang="sr-Latn-CS" sz="2400" u="sng" kern="0" dirty="0">
              <a:solidFill>
                <a:srgbClr val="16142E"/>
              </a:solidFill>
              <a:latin typeface="+mn-lt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863601"/>
            <a:ext cx="1841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en-US" sz="24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658497"/>
              </p:ext>
            </p:extLst>
          </p:nvPr>
        </p:nvGraphicFramePr>
        <p:xfrm>
          <a:off x="599141" y="1107034"/>
          <a:ext cx="3862388" cy="4126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2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0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ИНДИКАЦИЈЕ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1442" marR="91442" marT="45713" marB="45713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837">
                <a:tc>
                  <a:txBody>
                    <a:bodyPr/>
                    <a:lstStyle/>
                    <a:p>
                      <a:r>
                        <a:rPr lang="sr-Cyrl-R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Конгениталне</a:t>
                      </a:r>
                      <a:r>
                        <a:rPr lang="en-U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r>
                        <a:rPr lang="sr-Cyrl-R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аномалије</a:t>
                      </a:r>
                      <a:r>
                        <a:rPr lang="en-U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r>
                        <a:rPr lang="sr-Cyrl-R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мокраћних</a:t>
                      </a:r>
                      <a:r>
                        <a:rPr lang="en-U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r>
                        <a:rPr lang="sr-Cyrl-R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органа</a:t>
                      </a:r>
                      <a:r>
                        <a:rPr lang="en-US" sz="2400" u="none" dirty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1442" marR="91442" marT="45713" marB="45713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Хидронефроза</a:t>
                      </a:r>
                      <a:endParaRPr lang="en-US" sz="2400" u="non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1442" marR="91442" marT="45713" marB="45713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sr-Cyrl-RS" sz="2400" u="none" dirty="0"/>
                        <a:t>Рефлуксна</a:t>
                      </a:r>
                      <a:r>
                        <a:rPr lang="sr-Latn-CS" sz="2400" u="none" dirty="0"/>
                        <a:t> </a:t>
                      </a:r>
                      <a:r>
                        <a:rPr lang="sr-Cyrl-RS" sz="2400" u="none" dirty="0"/>
                        <a:t>нефропатија</a:t>
                      </a:r>
                      <a:endParaRPr lang="en-US" sz="2400" u="non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1442" marR="91442" marT="45713" marB="45713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Дисфункција</a:t>
                      </a:r>
                      <a:r>
                        <a:rPr kumimoji="0" lang="sr-Latn-C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мокраћне</a:t>
                      </a:r>
                      <a:r>
                        <a:rPr kumimoji="0" lang="sr-Latn-C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бешике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2" marR="91442" marT="45713" marB="45713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Поремећаји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sr-Cyrl-R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микције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2" marR="91442" marT="45713" marB="45713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99142" y="5537200"/>
            <a:ext cx="1105497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spcBef>
                <a:spcPct val="20000"/>
              </a:spcBef>
              <a:defRPr/>
            </a:pPr>
            <a:r>
              <a:rPr lang="sr-Cyrl-CS" altLang="en-US" sz="2400" kern="0" dirty="0">
                <a:solidFill>
                  <a:srgbClr val="333333"/>
                </a:solidFill>
                <a:latin typeface="Arial"/>
                <a:cs typeface="Arial"/>
              </a:rPr>
              <a:t>ВУР је најчешћа аномалија уринарног тракта код новорођенчади (1%). </a:t>
            </a:r>
            <a:endParaRPr lang="sr-Latn-RS" altLang="en-US" sz="2400" kern="0" dirty="0">
              <a:solidFill>
                <a:srgbClr val="333333"/>
              </a:solidFill>
              <a:latin typeface="Arial"/>
              <a:cs typeface="Arial"/>
            </a:endParaRPr>
          </a:p>
          <a:p>
            <a:pPr marL="342900" indent="-342900" algn="just" eaLnBrk="1" hangingPunct="1">
              <a:spcBef>
                <a:spcPct val="20000"/>
              </a:spcBef>
              <a:defRPr/>
            </a:pPr>
            <a:r>
              <a:rPr lang="sr-Cyrl-CS" altLang="en-US" sz="2400" kern="0" dirty="0">
                <a:solidFill>
                  <a:srgbClr val="333333"/>
                </a:solidFill>
                <a:latin typeface="Arial"/>
                <a:cs typeface="Arial"/>
              </a:rPr>
              <a:t>Код деце са инфекцијама УТ 30-45%</a:t>
            </a:r>
            <a:r>
              <a:rPr lang="sr-Latn-RS" altLang="en-US" sz="2400" kern="0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sr-Cyrl-CS" altLang="en-US" sz="2400" kern="0" dirty="0">
                <a:solidFill>
                  <a:srgbClr val="333333"/>
                </a:solidFill>
                <a:latin typeface="Arial"/>
                <a:cs typeface="Arial"/>
              </a:rPr>
              <a:t>пати од ВУР</a:t>
            </a:r>
          </a:p>
        </p:txBody>
      </p:sp>
    </p:spTree>
  </p:cSld>
  <p:clrMapOvr>
    <a:masterClrMapping/>
  </p:clrMapOvr>
  <p:transition spd="slow" advTm="42853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/>
              <a:t>Радиониклидна</a:t>
            </a:r>
            <a:r>
              <a:rPr lang="en-US" altLang="en-US"/>
              <a:t> </a:t>
            </a:r>
            <a:r>
              <a:rPr lang="sr-Cyrl-RS" altLang="en-US"/>
              <a:t>цистографија</a:t>
            </a:r>
            <a:endParaRPr lang="en-US" alt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endParaRPr lang="en-US" altLang="en-US" sz="2400"/>
          </a:p>
        </p:txBody>
      </p:sp>
      <p:pic>
        <p:nvPicPr>
          <p:cNvPr id="100356" name="Picture 2" descr="http://www.atomedical.pt/images/cisto30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763" y="3686175"/>
            <a:ext cx="2845022" cy="284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2" descr="cysto neg 25695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" t="6462" r="3149" b="9000"/>
          <a:stretch>
            <a:fillRect/>
          </a:stretch>
        </p:blipFill>
        <p:spPr bwMode="auto">
          <a:xfrm>
            <a:off x="1222469" y="1145382"/>
            <a:ext cx="5980112" cy="21701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8" name="Picture 3" descr="3100396 cys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" t="28410" r="970" b="6757"/>
          <a:stretch>
            <a:fillRect/>
          </a:stretch>
        </p:blipFill>
        <p:spPr bwMode="auto">
          <a:xfrm>
            <a:off x="1123951" y="3686176"/>
            <a:ext cx="4981014" cy="284502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9" name="TextBox 14"/>
          <p:cNvSpPr txBox="1">
            <a:spLocks noChangeArrowheads="1"/>
          </p:cNvSpPr>
          <p:nvPr/>
        </p:nvSpPr>
        <p:spPr bwMode="auto">
          <a:xfrm>
            <a:off x="8270876" y="2230438"/>
            <a:ext cx="1679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>
                <a:solidFill>
                  <a:schemeClr val="bg2"/>
                </a:solidFill>
              </a:rPr>
              <a:t>Уредан</a:t>
            </a:r>
            <a:r>
              <a:rPr lang="sr-Latn-RS" altLang="en-US">
                <a:solidFill>
                  <a:schemeClr val="bg2"/>
                </a:solidFill>
              </a:rPr>
              <a:t> </a:t>
            </a:r>
            <a:r>
              <a:rPr lang="sr-Cyrl-RS" altLang="en-US">
                <a:solidFill>
                  <a:schemeClr val="bg2"/>
                </a:solidFill>
              </a:rPr>
              <a:t>налаз</a:t>
            </a:r>
            <a:endParaRPr lang="en-US" altLang="en-US">
              <a:solidFill>
                <a:schemeClr val="bg2"/>
              </a:solidFill>
            </a:endParaRPr>
          </a:p>
          <a:p>
            <a:pPr eaLnBrk="1" hangingPunct="1"/>
            <a:endParaRPr lang="en-US" altLang="en-US">
              <a:solidFill>
                <a:schemeClr val="bg2"/>
              </a:solidFill>
            </a:endParaRPr>
          </a:p>
        </p:txBody>
      </p:sp>
      <p:sp>
        <p:nvSpPr>
          <p:cNvPr id="100360" name="TextBox 15"/>
          <p:cNvSpPr txBox="1">
            <a:spLocks noChangeArrowheads="1"/>
          </p:cNvSpPr>
          <p:nvPr/>
        </p:nvSpPr>
        <p:spPr bwMode="auto">
          <a:xfrm>
            <a:off x="9689670" y="5022010"/>
            <a:ext cx="631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dirty="0">
                <a:solidFill>
                  <a:schemeClr val="bg2"/>
                </a:solidFill>
              </a:rPr>
              <a:t>ВУР</a:t>
            </a:r>
            <a:endParaRPr lang="en-US" altLang="en-US" dirty="0">
              <a:solidFill>
                <a:schemeClr val="bg2"/>
              </a:solidFill>
            </a:endParaRPr>
          </a:p>
          <a:p>
            <a:pPr eaLnBrk="1" hangingPunct="1"/>
            <a:endParaRPr lang="en-US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 advTm="20485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92300" y="0"/>
            <a:ext cx="8191500" cy="763588"/>
          </a:xfrm>
        </p:spPr>
        <p:txBody>
          <a:bodyPr/>
          <a:lstStyle/>
          <a:p>
            <a:r>
              <a:rPr lang="sr-Cyrl-RS" altLang="en-US">
                <a:solidFill>
                  <a:schemeClr val="tx2"/>
                </a:solidFill>
              </a:rPr>
              <a:t>Статичка</a:t>
            </a:r>
            <a:r>
              <a:rPr lang="sr-Latn-CS" altLang="en-US">
                <a:solidFill>
                  <a:schemeClr val="tx2"/>
                </a:solidFill>
              </a:rPr>
              <a:t> </a:t>
            </a:r>
            <a:r>
              <a:rPr lang="sr-Cyrl-RS" altLang="en-US">
                <a:solidFill>
                  <a:schemeClr val="tx2"/>
                </a:solidFill>
              </a:rPr>
              <a:t>сцинтиграфија</a:t>
            </a:r>
            <a:r>
              <a:rPr lang="sr-Latn-CS" altLang="en-US">
                <a:solidFill>
                  <a:schemeClr val="tx2"/>
                </a:solidFill>
              </a:rPr>
              <a:t> </a:t>
            </a:r>
            <a:r>
              <a:rPr lang="sr-Cyrl-RS" altLang="en-US">
                <a:solidFill>
                  <a:schemeClr val="tx2"/>
                </a:solidFill>
              </a:rPr>
              <a:t>бубрега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3059" y="1138238"/>
            <a:ext cx="9943167" cy="1782762"/>
          </a:xfrm>
          <a:ln>
            <a:solidFill>
              <a:schemeClr val="bg2"/>
            </a:solidFill>
            <a:miter lim="800000"/>
          </a:ln>
        </p:spPr>
        <p:txBody>
          <a:bodyPr/>
          <a:lstStyle/>
          <a:p>
            <a:r>
              <a:rPr lang="sr-Cyrl-RS" altLang="en-US" sz="2400" dirty="0"/>
              <a:t>Даје</a:t>
            </a:r>
            <a:r>
              <a:rPr lang="sr-Latn-CS" altLang="en-US" sz="2400" dirty="0"/>
              <a:t>: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RS" altLang="en-US" sz="2400" dirty="0"/>
              <a:t>визуелне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информације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о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положају</a:t>
            </a:r>
            <a:r>
              <a:rPr lang="sr-Latn-CS" altLang="en-US" sz="2400" dirty="0"/>
              <a:t>, </a:t>
            </a:r>
            <a:r>
              <a:rPr lang="sr-Cyrl-RS" altLang="en-US" sz="2400" dirty="0"/>
              <a:t>облику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и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величини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бубрега</a:t>
            </a:r>
            <a:endParaRPr lang="sr-Latn-CS" altLang="en-US" sz="2400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RS" altLang="en-US" sz="2400" dirty="0"/>
              <a:t>увид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у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функцијско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стање</a:t>
            </a:r>
            <a:r>
              <a:rPr lang="sr-Latn-CS" altLang="en-US" sz="2400" dirty="0"/>
              <a:t> </a:t>
            </a:r>
            <a:r>
              <a:rPr lang="sr-Cyrl-RS" altLang="en-US" sz="2400" dirty="0"/>
              <a:t>кортекса</a:t>
            </a:r>
            <a:endParaRPr lang="sr-Latn-CS" altLang="en-US" sz="2400" dirty="0"/>
          </a:p>
          <a:p>
            <a:pPr>
              <a:buClrTx/>
              <a:buFont typeface="Wingdings" panose="05000000000000000000" pitchFamily="2" charset="2"/>
              <a:buNone/>
            </a:pPr>
            <a:endParaRPr lang="sr-Latn-CS" altLang="en-US" sz="2400" dirty="0"/>
          </a:p>
          <a:p>
            <a:pPr>
              <a:buFontTx/>
              <a:buNone/>
            </a:pPr>
            <a:endParaRPr lang="sr-Latn-CS" altLang="en-US" sz="2400" dirty="0"/>
          </a:p>
          <a:p>
            <a:endParaRPr lang="en-US" altLang="en-US" sz="2400" dirty="0"/>
          </a:p>
        </p:txBody>
      </p:sp>
      <p:graphicFrame>
        <p:nvGraphicFramePr>
          <p:cNvPr id="78914" name="Group 66"/>
          <p:cNvGraphicFramePr>
            <a:graphicFrameLocks noGrp="1"/>
          </p:cNvGraphicFramePr>
          <p:nvPr>
            <p:ph sz="half" idx="2"/>
          </p:nvPr>
        </p:nvGraphicFramePr>
        <p:xfrm>
          <a:off x="493059" y="3523129"/>
          <a:ext cx="9843247" cy="2600831"/>
        </p:xfrm>
        <a:graphic>
          <a:graphicData uri="http://schemas.openxmlformats.org/drawingml/2006/table">
            <a:tbl>
              <a:tblPr/>
              <a:tblGrid>
                <a:gridCol w="984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4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ИНДИКАЦИЈЕ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1" marR="91441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138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0000"/>
                        </a:lnSpc>
                        <a:spcBef>
                          <a:spcPct val="20000"/>
                        </a:spcBef>
                        <a:buFont typeface="Wingdings" pitchFamily="2" charset="2"/>
                        <a:buNone/>
                        <a:defRPr/>
                      </a:pP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Конгениталне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аномалије</a:t>
                      </a:r>
                      <a:r>
                        <a:rPr lang="x-none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(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агенезија</a:t>
                      </a:r>
                      <a:r>
                        <a:rPr lang="x-none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,</a:t>
                      </a:r>
                      <a:r>
                        <a:rPr lang="x-none" altLang="en-US" sz="2400" kern="0" baseline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ектопија</a:t>
                      </a:r>
                      <a:r>
                        <a:rPr lang="x-none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фузија</a:t>
                      </a:r>
                      <a:r>
                        <a:rPr lang="sr-Latn-C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)</a:t>
                      </a:r>
                      <a:endParaRPr lang="en-US" altLang="en-US" sz="2400" kern="0" dirty="0">
                        <a:solidFill>
                          <a:srgbClr val="16142E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1441" marR="91441" marT="45721" marB="4572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Фокалне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болести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паренхима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(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циста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апсцес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тумор</a:t>
                      </a:r>
                      <a:r>
                        <a:rPr lang="x-none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kumimoji="0" lang="sr-Cyrl-RS" altLang="en-US" sz="2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псеудотумор</a:t>
                      </a:r>
                      <a:r>
                        <a:rPr kumimoji="0" lang="sr-Latn-CS" altLang="en-US" sz="2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41" marR="91441" marT="45721" marB="4572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Акутне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и</a:t>
                      </a:r>
                      <a:r>
                        <a:rPr lang="x-none" altLang="en-US" sz="2400" kern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хроничне</a:t>
                      </a:r>
                      <a:r>
                        <a:rPr lang="x-none" altLang="en-US" sz="2400" kern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запаљенске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болести</a:t>
                      </a:r>
                      <a:r>
                        <a:rPr lang="en-U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sr-Cyrl-RS" altLang="en-US" sz="2400" kern="0" dirty="0">
                          <a:solidFill>
                            <a:srgbClr val="16142E"/>
                          </a:solidFill>
                          <a:latin typeface="+mn-lt"/>
                          <a:cs typeface="Times New Roman" pitchFamily="18" charset="0"/>
                        </a:rPr>
                        <a:t>бубрега</a:t>
                      </a:r>
                      <a:endParaRPr kumimoji="0" lang="en-US" altLang="en-US" sz="2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6142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1441" marR="91441" marT="45721" marB="4572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sr-Cyrl-R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Трауматске</a:t>
                      </a:r>
                      <a:r>
                        <a:rPr kumimoji="0" lang="sr-Latn-C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повреде</a:t>
                      </a:r>
                      <a:r>
                        <a:rPr kumimoji="0" lang="sr-Latn-C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6142E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бубрега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16142E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1" marR="91441" marT="45721" marB="4572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72209"/>
      </p:ext>
    </p:extLst>
  </p:cSld>
  <p:clrMapOvr>
    <a:masterClrMapping/>
  </p:clrMapOvr>
  <p:transition spd="slow" advTm="25408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798513"/>
            <a:ext cx="3141662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Content Placeholder 2"/>
          <p:cNvSpPr>
            <a:spLocks noGrp="1"/>
          </p:cNvSpPr>
          <p:nvPr>
            <p:ph idx="4294967295"/>
          </p:nvPr>
        </p:nvSpPr>
        <p:spPr>
          <a:xfrm>
            <a:off x="376518" y="800100"/>
            <a:ext cx="11456893" cy="6057900"/>
          </a:xfrm>
          <a:noFill/>
          <a:ln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Aft>
                <a:spcPts val="2400"/>
              </a:spcAft>
              <a:buClrTx/>
              <a:buNone/>
            </a:pPr>
            <a:r>
              <a:rPr lang="en-US" altLang="en-US" sz="2800" b="1" baseline="30000" dirty="0" err="1"/>
              <a:t>99m</a:t>
            </a:r>
            <a:r>
              <a:rPr lang="en-US" altLang="en-US" sz="2800" b="1" dirty="0" err="1"/>
              <a:t>Tc</a:t>
            </a:r>
            <a:r>
              <a:rPr lang="en-US" altLang="en-US" sz="2800" b="1" dirty="0"/>
              <a:t>-DMS</a:t>
            </a:r>
            <a:r>
              <a:rPr lang="sr-Latn-CS" altLang="en-US" sz="2800" b="1" dirty="0"/>
              <a:t> </a:t>
            </a:r>
            <a:r>
              <a:rPr lang="sr-Latn-CS" altLang="en-US" sz="2800" dirty="0"/>
              <a:t>(</a:t>
            </a:r>
            <a:r>
              <a:rPr lang="sr-Cyrl-RS" altLang="en-US" sz="2800" dirty="0"/>
              <a:t>димеркаптосукцинат</a:t>
            </a:r>
            <a:r>
              <a:rPr lang="sr-Latn-CS" altLang="en-US" sz="2800" dirty="0"/>
              <a:t>)  </a:t>
            </a:r>
            <a:endParaRPr lang="sr-Cyrl-RS" altLang="en-US" sz="2800" dirty="0"/>
          </a:p>
          <a:p>
            <a:pPr>
              <a:spcBef>
                <a:spcPct val="0"/>
              </a:spcBef>
              <a:buClrTx/>
            </a:pPr>
            <a:r>
              <a:rPr lang="sr-Latn-RS" altLang="en-US" sz="2200" dirty="0"/>
              <a:t>SH</a:t>
            </a:r>
            <a:r>
              <a:rPr lang="pl-PL" altLang="en-US" sz="2200" dirty="0"/>
              <a:t> </a:t>
            </a:r>
            <a:r>
              <a:rPr lang="sr-Cyrl-RS" altLang="en-US" sz="2200" dirty="0"/>
              <a:t>и</a:t>
            </a:r>
            <a:r>
              <a:rPr lang="pl-PL" altLang="en-US" sz="2200" dirty="0"/>
              <a:t> </a:t>
            </a:r>
            <a:r>
              <a:rPr lang="sr-Latn-RS" altLang="en-US" sz="2200" dirty="0"/>
              <a:t>COOH </a:t>
            </a:r>
            <a:r>
              <a:rPr lang="sr-Cyrl-RS" altLang="en-US" sz="2200" dirty="0"/>
              <a:t>у</a:t>
            </a:r>
            <a:r>
              <a:rPr lang="pl-PL" altLang="en-US" sz="2200" dirty="0"/>
              <a:t> </a:t>
            </a:r>
            <a:r>
              <a:rPr lang="sr-Cyrl-RS" altLang="en-US" sz="2200" dirty="0"/>
              <a:t>лиганду</a:t>
            </a:r>
            <a:r>
              <a:rPr lang="pl-PL" altLang="en-US" sz="2200" dirty="0"/>
              <a:t> </a:t>
            </a:r>
            <a:r>
              <a:rPr lang="sr-Cyrl-RS" altLang="en-US" sz="2200" dirty="0"/>
              <a:t>садрже</a:t>
            </a:r>
            <a:r>
              <a:rPr lang="pl-PL" altLang="en-US" sz="2200" dirty="0"/>
              <a:t> </a:t>
            </a:r>
            <a:r>
              <a:rPr lang="sr-Cyrl-RS" altLang="en-US" sz="2200" dirty="0"/>
              <a:t>атоме</a:t>
            </a:r>
            <a:r>
              <a:rPr lang="pl-PL" altLang="en-US" sz="2200" dirty="0"/>
              <a:t>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pl-PL" altLang="en-US" sz="2200" dirty="0"/>
              <a:t>    </a:t>
            </a:r>
            <a:r>
              <a:rPr lang="sr-Cyrl-RS" altLang="en-US" sz="2200" dirty="0"/>
              <a:t>доноре</a:t>
            </a:r>
            <a:r>
              <a:rPr lang="en-US" altLang="en-US" sz="2200" dirty="0"/>
              <a:t> </a:t>
            </a:r>
            <a:r>
              <a:rPr lang="sr-Cyrl-RS" altLang="en-US" sz="2200" dirty="0"/>
              <a:t>електрона</a:t>
            </a:r>
            <a:r>
              <a:rPr lang="en-US" altLang="en-US" sz="2200" dirty="0"/>
              <a:t> </a:t>
            </a:r>
            <a:r>
              <a:rPr lang="sr-Cyrl-RS" altLang="en-US" sz="2200" dirty="0"/>
              <a:t>који</a:t>
            </a:r>
            <a:r>
              <a:rPr lang="en-US" altLang="en-US" sz="2200" dirty="0"/>
              <a:t> </a:t>
            </a:r>
            <a:r>
              <a:rPr lang="sr-Cyrl-RS" altLang="en-US" sz="2200" dirty="0"/>
              <a:t>ом</a:t>
            </a:r>
            <a:r>
              <a:rPr lang="en-US" altLang="en-US" sz="2200" dirty="0"/>
              <a:t>o</a:t>
            </a:r>
            <a:r>
              <a:rPr lang="sr-Cyrl-RS" altLang="en-US" sz="2200" dirty="0"/>
              <a:t>гућују</a:t>
            </a:r>
            <a:r>
              <a:rPr lang="sr-Latn-RS" altLang="en-US" sz="2200" dirty="0"/>
              <a:t>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sr-Latn-RS" altLang="en-US" sz="2200" dirty="0"/>
              <a:t>    </a:t>
            </a:r>
            <a:r>
              <a:rPr lang="sr-Cyrl-RS" altLang="en-US" sz="2200" dirty="0"/>
              <a:t>формирање</a:t>
            </a:r>
            <a:r>
              <a:rPr lang="en-US" altLang="en-US" sz="2200" dirty="0"/>
              <a:t> </a:t>
            </a:r>
            <a:r>
              <a:rPr lang="sr-Cyrl-RS" altLang="en-US" sz="2200" dirty="0"/>
              <a:t>комплекса</a:t>
            </a:r>
            <a:r>
              <a:rPr lang="en-US" altLang="en-US" sz="2200" dirty="0"/>
              <a:t> </a:t>
            </a:r>
            <a:r>
              <a:rPr lang="sr-Cyrl-RS" altLang="en-US" sz="2200" dirty="0"/>
              <a:t>са</a:t>
            </a:r>
            <a:r>
              <a:rPr lang="en-US" altLang="en-US" sz="2200" dirty="0"/>
              <a:t> </a:t>
            </a:r>
            <a:r>
              <a:rPr lang="sr-Latn-RS" altLang="en-US" sz="2200" baseline="30000" dirty="0"/>
              <a:t>99m</a:t>
            </a:r>
            <a:r>
              <a:rPr lang="sr-Latn-RS" altLang="en-US" sz="2200" dirty="0"/>
              <a:t>Tc(III)</a:t>
            </a:r>
            <a:endParaRPr lang="sr-Latn-RS" altLang="en-US" sz="2200" b="1" baseline="30000" dirty="0"/>
          </a:p>
          <a:p>
            <a:pPr>
              <a:buClrTx/>
            </a:pPr>
            <a:r>
              <a:rPr lang="en-US" altLang="en-US" sz="2200" dirty="0" err="1"/>
              <a:t>DMS:Sn</a:t>
            </a:r>
            <a:r>
              <a:rPr lang="sr-Latn-RS" altLang="en-US" sz="2200" dirty="0"/>
              <a:t>(</a:t>
            </a:r>
            <a:r>
              <a:rPr lang="en-US" altLang="en-US" sz="2200" dirty="0"/>
              <a:t>II</a:t>
            </a:r>
            <a:r>
              <a:rPr lang="sr-Latn-RS" altLang="en-US" sz="2200" dirty="0"/>
              <a:t>)</a:t>
            </a:r>
            <a:r>
              <a:rPr lang="en-US" altLang="en-US" sz="2200" dirty="0"/>
              <a:t> = 3:1 </a:t>
            </a:r>
            <a:r>
              <a:rPr lang="sr-Cyrl-RS" altLang="en-US" sz="2200" dirty="0"/>
              <a:t>у</a:t>
            </a:r>
            <a:r>
              <a:rPr lang="en-US" altLang="en-US" sz="2200" dirty="0"/>
              <a:t> </a:t>
            </a:r>
            <a:r>
              <a:rPr lang="sr-Cyrl-RS" altLang="en-US" sz="2200" dirty="0"/>
              <a:t>киселој</a:t>
            </a:r>
            <a:r>
              <a:rPr lang="en-US" altLang="en-US" sz="2200" dirty="0"/>
              <a:t> </a:t>
            </a:r>
            <a:r>
              <a:rPr lang="sr-Cyrl-RS" altLang="en-US" sz="2200" dirty="0"/>
              <a:t>средини</a:t>
            </a:r>
            <a:r>
              <a:rPr lang="en-US" altLang="en-US" sz="2200" dirty="0"/>
              <a:t> (pH 3)</a:t>
            </a:r>
            <a:endParaRPr lang="sr-Latn-CS" altLang="en-US" sz="2200" dirty="0"/>
          </a:p>
          <a:p>
            <a:pPr>
              <a:lnSpc>
                <a:spcPct val="150000"/>
              </a:lnSpc>
              <a:spcBef>
                <a:spcPts val="600"/>
              </a:spcBef>
              <a:buClrTx/>
            </a:pPr>
            <a:r>
              <a:rPr lang="sr-Cyrl-RS" altLang="en-US" sz="2200" dirty="0"/>
              <a:t>Афинитет</a:t>
            </a:r>
            <a:r>
              <a:rPr lang="sr-Latn-CS" altLang="en-US" sz="2200" dirty="0"/>
              <a:t>  </a:t>
            </a:r>
            <a:r>
              <a:rPr lang="sr-Cyrl-RS" altLang="en-US" sz="2200" dirty="0"/>
              <a:t>кортекс</a:t>
            </a:r>
            <a:r>
              <a:rPr lang="sr-Latn-CS" altLang="en-US" sz="2200" b="1" dirty="0"/>
              <a:t>/</a:t>
            </a:r>
            <a:r>
              <a:rPr lang="sr-Cyrl-RS" altLang="en-US" sz="2200" dirty="0"/>
              <a:t>медула</a:t>
            </a:r>
            <a:r>
              <a:rPr lang="sr-Latn-CS" altLang="en-US" sz="2200" dirty="0"/>
              <a:t> </a:t>
            </a:r>
            <a:r>
              <a:rPr lang="sr-Latn-CS" altLang="en-US" sz="2200" b="1" dirty="0"/>
              <a:t>≈</a:t>
            </a:r>
            <a:r>
              <a:rPr lang="sr-Latn-CS" altLang="en-US" sz="2200" dirty="0"/>
              <a:t> 22</a:t>
            </a:r>
            <a:r>
              <a:rPr lang="sr-Latn-CS" altLang="en-US" sz="2200" b="1" dirty="0"/>
              <a:t>:</a:t>
            </a:r>
            <a:r>
              <a:rPr lang="sr-Latn-CS" altLang="en-US" sz="2200" dirty="0"/>
              <a:t>1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Tx/>
            </a:pPr>
            <a:r>
              <a:rPr lang="sr-Latn-CS" altLang="en-US" sz="2200" dirty="0"/>
              <a:t>75-90% </a:t>
            </a:r>
            <a:r>
              <a:rPr lang="sr-Cyrl-RS" altLang="en-US" sz="2200" dirty="0"/>
              <a:t>везан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за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протеине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плазме</a:t>
            </a:r>
            <a:r>
              <a:rPr lang="sr-Latn-CS" altLang="en-US" sz="2200" dirty="0"/>
              <a:t>.</a:t>
            </a:r>
          </a:p>
          <a:p>
            <a:pPr>
              <a:spcBef>
                <a:spcPts val="600"/>
              </a:spcBef>
              <a:buClrTx/>
            </a:pPr>
            <a:r>
              <a:rPr lang="sr-Cyrl-RS" altLang="en-US" sz="2200" dirty="0"/>
              <a:t>Акумулација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зависи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од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функционе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кортикалне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масе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бубрежне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перфузије</a:t>
            </a:r>
            <a:r>
              <a:rPr lang="sr-Latn-CS" altLang="en-US" sz="2200" dirty="0"/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sr-Cyrl-RS" altLang="en-US" sz="2200" dirty="0"/>
              <a:t>Екскретује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се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гломерулском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филтрацијом</a:t>
            </a:r>
            <a:r>
              <a:rPr lang="sr-Latn-CS" altLang="en-US" sz="2200" dirty="0"/>
              <a:t> 35%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sr-Latn-CS" altLang="en-US" sz="2200" dirty="0"/>
              <a:t>     </a:t>
            </a:r>
            <a:r>
              <a:rPr lang="sr-Cyrl-RS" altLang="en-US" sz="2200" dirty="0"/>
              <a:t>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тубулском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секрецијом</a:t>
            </a:r>
            <a:r>
              <a:rPr lang="sr-Latn-CS" altLang="en-US" sz="2200" dirty="0"/>
              <a:t> 65%.</a:t>
            </a:r>
            <a:endParaRPr lang="sr-Latn-RS" altLang="en-US" sz="2200" dirty="0"/>
          </a:p>
          <a:p>
            <a:pPr>
              <a:spcBef>
                <a:spcPct val="0"/>
              </a:spcBef>
              <a:buClrTx/>
            </a:pPr>
            <a:r>
              <a:rPr lang="sr-Cyrl-RS" altLang="en-US" sz="2200" dirty="0"/>
              <a:t>индикован</a:t>
            </a:r>
            <a:r>
              <a:rPr lang="sr-Latn-CS" altLang="en-US" sz="2200" dirty="0"/>
              <a:t> </a:t>
            </a:r>
            <a:r>
              <a:rPr lang="sr-Cyrl-RS" altLang="en-US" sz="2200" u="sng" dirty="0"/>
              <a:t>тек</a:t>
            </a:r>
            <a:r>
              <a:rPr lang="sr-Latn-CS" altLang="en-US" sz="2200" u="sng" dirty="0"/>
              <a:t> </a:t>
            </a:r>
            <a:r>
              <a:rPr lang="sr-Cyrl-RS" altLang="en-US" sz="2200" u="sng" dirty="0"/>
              <a:t>након</a:t>
            </a:r>
            <a:r>
              <a:rPr lang="sr-Latn-CS" altLang="en-US" sz="2200" u="sng" dirty="0"/>
              <a:t> 3 </a:t>
            </a:r>
            <a:r>
              <a:rPr lang="sr-Cyrl-RS" altLang="en-US" sz="2200" u="sng" dirty="0"/>
              <a:t>месеца</a:t>
            </a:r>
            <a:r>
              <a:rPr lang="sr-Latn-CS" altLang="en-US" sz="2200" u="sng" dirty="0"/>
              <a:t> </a:t>
            </a:r>
            <a:r>
              <a:rPr lang="sr-Cyrl-RS" altLang="en-US" sz="2200" dirty="0"/>
              <a:t>старости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јер иматурни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тубули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имају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ограничени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функцијски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капацитет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за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његово</a:t>
            </a:r>
            <a:r>
              <a:rPr lang="sr-Latn-CS" altLang="en-US" sz="2200" dirty="0"/>
              <a:t> </a:t>
            </a:r>
            <a:r>
              <a:rPr lang="sr-Cyrl-RS" altLang="en-US" sz="2200" dirty="0"/>
              <a:t>преузимање</a:t>
            </a:r>
            <a:r>
              <a:rPr lang="sr-Latn-CS" altLang="en-US" sz="2200" dirty="0"/>
              <a:t> </a:t>
            </a:r>
          </a:p>
          <a:p>
            <a:endParaRPr lang="en-US" altLang="en-US" sz="2400" dirty="0">
              <a:latin typeface="Times New Roman" panose="02020603050405020304" pitchFamily="18" charset="0"/>
            </a:endParaRPr>
          </a:p>
          <a:p>
            <a:endParaRPr lang="en-US" altLang="en-US" sz="2400" dirty="0"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Latn-CS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sr-Cyrl-RS" altLang="en-US">
                <a:cs typeface="Times New Roman" panose="02020603050405020304" pitchFamily="18" charset="0"/>
              </a:rPr>
              <a:t>Радиофармацеутици</a:t>
            </a:r>
            <a:r>
              <a:rPr lang="sr-Latn-CS" altLang="en-US">
                <a:cs typeface="Times New Roman" panose="02020603050405020304" pitchFamily="18" charset="0"/>
              </a:rPr>
              <a:t> </a:t>
            </a:r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38817"/>
      </p:ext>
    </p:extLst>
  </p:cSld>
  <p:clrMapOvr>
    <a:masterClrMapping/>
  </p:clrMapOvr>
  <p:transition spd="slow" advTm="24618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SB7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2" y="2311401"/>
            <a:ext cx="5461000" cy="17827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1" name="Text Box 5"/>
          <p:cNvSpPr txBox="1">
            <a:spLocks noChangeArrowheads="1"/>
          </p:cNvSpPr>
          <p:nvPr/>
        </p:nvSpPr>
        <p:spPr bwMode="auto">
          <a:xfrm>
            <a:off x="583452" y="4168776"/>
            <a:ext cx="518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altLang="en-US">
                <a:solidFill>
                  <a:schemeClr val="bg2"/>
                </a:solidFill>
                <a:latin typeface="Times New Roman" panose="02020603050405020304" pitchFamily="18" charset="0"/>
              </a:rPr>
              <a:t>          </a:t>
            </a:r>
            <a:r>
              <a:rPr lang="sr-Latn-CS" altLang="en-US" sz="1400">
                <a:solidFill>
                  <a:schemeClr val="bg2"/>
                </a:solidFill>
                <a:latin typeface="Times New Roman" panose="02020603050405020304" pitchFamily="18" charset="0"/>
              </a:rPr>
              <a:t>PA                               LPO                         RPO</a:t>
            </a:r>
            <a:endParaRPr lang="en-US" altLang="en-US" sz="140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397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49" y="3955987"/>
            <a:ext cx="4986991" cy="29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9" t="9380" r="53725" b="60168"/>
          <a:stretch>
            <a:fillRect/>
          </a:stretch>
        </p:blipFill>
        <p:spPr bwMode="auto">
          <a:xfrm>
            <a:off x="771711" y="4623594"/>
            <a:ext cx="212090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961371" y="6246020"/>
            <a:ext cx="393700" cy="2809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x-none" sz="1000" b="1" dirty="0"/>
              <a:t>PA</a:t>
            </a:r>
            <a:endParaRPr lang="sr-Latn-CS" sz="1000" b="1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24000" y="23813"/>
            <a:ext cx="9144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+mj-cs"/>
              </a:rPr>
              <a:t>Статичка</a:t>
            </a:r>
            <a:r>
              <a:rPr lang="sr-Latn-CS" sz="4000" kern="0">
                <a:latin typeface="+mj-lt"/>
                <a:ea typeface="+mj-ea"/>
                <a:cs typeface="+mj-cs"/>
              </a:rPr>
              <a:t> </a:t>
            </a:r>
            <a:r>
              <a:rPr lang="sr-Cyrl-RS" sz="4000" kern="0">
                <a:latin typeface="+mj-lt"/>
                <a:ea typeface="+mj-ea"/>
                <a:cs typeface="+mj-cs"/>
              </a:rPr>
              <a:t>сцинтиграфија</a:t>
            </a:r>
            <a:r>
              <a:rPr lang="sr-Latn-CS" sz="4000" kern="0">
                <a:latin typeface="+mj-lt"/>
                <a:ea typeface="+mj-ea"/>
                <a:cs typeface="+mj-cs"/>
              </a:rPr>
              <a:t> </a:t>
            </a:r>
            <a:r>
              <a:rPr lang="sr-Cyrl-RS" sz="4000" kern="0">
                <a:latin typeface="+mj-lt"/>
                <a:ea typeface="+mj-ea"/>
                <a:cs typeface="+mj-cs"/>
              </a:rPr>
              <a:t>бубрега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83976" name="Group 23"/>
          <p:cNvGrpSpPr>
            <a:grpSpLocks/>
          </p:cNvGrpSpPr>
          <p:nvPr/>
        </p:nvGrpSpPr>
        <p:grpSpPr bwMode="auto">
          <a:xfrm>
            <a:off x="8014446" y="1053130"/>
            <a:ext cx="1819836" cy="2819623"/>
            <a:chOff x="6300788" y="604451"/>
            <a:chExt cx="2195512" cy="3025775"/>
          </a:xfrm>
        </p:grpSpPr>
        <p:graphicFrame>
          <p:nvGraphicFramePr>
            <p:cNvPr id="83978" name="Object 1028"/>
            <p:cNvGraphicFramePr>
              <a:graphicFrameLocks noChangeAspect="1"/>
            </p:cNvGraphicFramePr>
            <p:nvPr/>
          </p:nvGraphicFramePr>
          <p:xfrm>
            <a:off x="6300788" y="604451"/>
            <a:ext cx="2195512" cy="302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042" name="Photo Editor Photo" r:id="rId7" imgW="1800476" imgH="2580952" progId="">
                    <p:embed/>
                  </p:oleObj>
                </mc:Choice>
                <mc:Fallback>
                  <p:oleObj name="Photo Editor Photo" r:id="rId7" imgW="1800476" imgH="2580952" progId="">
                    <p:embed/>
                    <p:pic>
                      <p:nvPicPr>
                        <p:cNvPr id="83978" name="Object 10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00788" y="604451"/>
                          <a:ext cx="2195512" cy="3025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 Box 1029"/>
            <p:cNvSpPr txBox="1">
              <a:spLocks noChangeArrowheads="1"/>
            </p:cNvSpPr>
            <p:nvPr/>
          </p:nvSpPr>
          <p:spPr bwMode="auto">
            <a:xfrm>
              <a:off x="7135569" y="1109917"/>
              <a:ext cx="930239" cy="272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x-none" sz="1000" b="1" dirty="0">
                  <a:solidFill>
                    <a:schemeClr val="tx1">
                      <a:lumMod val="75000"/>
                    </a:schemeClr>
                  </a:solidFill>
                  <a:latin typeface="Arial" charset="0"/>
                  <a:cs typeface="Arial" charset="0"/>
                </a:rPr>
                <a:t>Gornji pol</a:t>
              </a:r>
              <a:endParaRPr lang="fr-FR" sz="1000" b="1" dirty="0">
                <a:solidFill>
                  <a:schemeClr val="tx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1" name="Text Box 1030"/>
            <p:cNvSpPr txBox="1">
              <a:spLocks noChangeArrowheads="1"/>
            </p:cNvSpPr>
            <p:nvPr/>
          </p:nvSpPr>
          <p:spPr bwMode="auto">
            <a:xfrm>
              <a:off x="6776201" y="1973421"/>
              <a:ext cx="1154843" cy="272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x-none" sz="1000" b="1" dirty="0">
                  <a:solidFill>
                    <a:schemeClr val="tx1">
                      <a:lumMod val="75000"/>
                    </a:schemeClr>
                  </a:solidFill>
                  <a:latin typeface="Arial" charset="0"/>
                  <a:cs typeface="Arial" charset="0"/>
                </a:rPr>
                <a:t>Srednja zona</a:t>
              </a:r>
              <a:endParaRPr lang="fr-FR" sz="1000" b="1" dirty="0">
                <a:solidFill>
                  <a:schemeClr val="tx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2" name="Text Box 1031"/>
            <p:cNvSpPr txBox="1">
              <a:spLocks noChangeArrowheads="1"/>
            </p:cNvSpPr>
            <p:nvPr/>
          </p:nvSpPr>
          <p:spPr bwMode="auto">
            <a:xfrm>
              <a:off x="6697590" y="2908883"/>
              <a:ext cx="1368218" cy="272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x-none" sz="1000" b="1" dirty="0">
                  <a:solidFill>
                    <a:schemeClr val="tx1">
                      <a:lumMod val="75000"/>
                    </a:schemeClr>
                  </a:solidFill>
                  <a:latin typeface="Arial" charset="0"/>
                  <a:cs typeface="Arial" charset="0"/>
                </a:rPr>
                <a:t>Donji pol</a:t>
              </a:r>
              <a:endParaRPr lang="en-US" sz="1000" b="1" dirty="0">
                <a:solidFill>
                  <a:schemeClr val="tx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3982" name="Freeform 1032"/>
            <p:cNvSpPr>
              <a:spLocks/>
            </p:cNvSpPr>
            <p:nvPr/>
          </p:nvSpPr>
          <p:spPr bwMode="auto">
            <a:xfrm>
              <a:off x="6624638" y="821938"/>
              <a:ext cx="1655762" cy="2665413"/>
            </a:xfrm>
            <a:custGeom>
              <a:avLst/>
              <a:gdLst>
                <a:gd name="T0" fmla="*/ 1053827 w 938"/>
                <a:gd name="T1" fmla="*/ 27688 h 1444"/>
                <a:gd name="T2" fmla="*/ 653126 w 938"/>
                <a:gd name="T3" fmla="*/ 112597 h 1444"/>
                <a:gd name="T4" fmla="*/ 254189 w 938"/>
                <a:gd name="T5" fmla="*/ 529760 h 1444"/>
                <a:gd name="T6" fmla="*/ 14122 w 938"/>
                <a:gd name="T7" fmla="*/ 1535750 h 1444"/>
                <a:gd name="T8" fmla="*/ 172990 w 938"/>
                <a:gd name="T9" fmla="*/ 2371922 h 1444"/>
                <a:gd name="T10" fmla="*/ 893194 w 938"/>
                <a:gd name="T11" fmla="*/ 2622958 h 1444"/>
                <a:gd name="T12" fmla="*/ 1454529 w 938"/>
                <a:gd name="T13" fmla="*/ 2120886 h 1444"/>
                <a:gd name="T14" fmla="*/ 1293895 w 938"/>
                <a:gd name="T15" fmla="*/ 1535750 h 1444"/>
                <a:gd name="T16" fmla="*/ 1615162 w 938"/>
                <a:gd name="T17" fmla="*/ 1033678 h 1444"/>
                <a:gd name="T18" fmla="*/ 1533963 w 938"/>
                <a:gd name="T19" fmla="*/ 278724 h 1444"/>
                <a:gd name="T20" fmla="*/ 1053827 w 938"/>
                <a:gd name="T21" fmla="*/ 27688 h 14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38"/>
                <a:gd name="T34" fmla="*/ 0 h 1444"/>
                <a:gd name="T35" fmla="*/ 938 w 938"/>
                <a:gd name="T36" fmla="*/ 1444 h 14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38" h="1444">
                  <a:moveTo>
                    <a:pt x="597" y="15"/>
                  </a:moveTo>
                  <a:cubicBezTo>
                    <a:pt x="514" y="0"/>
                    <a:pt x="445" y="16"/>
                    <a:pt x="370" y="61"/>
                  </a:cubicBezTo>
                  <a:cubicBezTo>
                    <a:pt x="295" y="106"/>
                    <a:pt x="204" y="159"/>
                    <a:pt x="144" y="287"/>
                  </a:cubicBezTo>
                  <a:cubicBezTo>
                    <a:pt x="84" y="415"/>
                    <a:pt x="16" y="666"/>
                    <a:pt x="8" y="832"/>
                  </a:cubicBezTo>
                  <a:cubicBezTo>
                    <a:pt x="0" y="998"/>
                    <a:pt x="15" y="1187"/>
                    <a:pt x="98" y="1285"/>
                  </a:cubicBezTo>
                  <a:cubicBezTo>
                    <a:pt x="181" y="1383"/>
                    <a:pt x="385" y="1444"/>
                    <a:pt x="506" y="1421"/>
                  </a:cubicBezTo>
                  <a:cubicBezTo>
                    <a:pt x="627" y="1398"/>
                    <a:pt x="786" y="1247"/>
                    <a:pt x="824" y="1149"/>
                  </a:cubicBezTo>
                  <a:cubicBezTo>
                    <a:pt x="862" y="1051"/>
                    <a:pt x="718" y="930"/>
                    <a:pt x="733" y="832"/>
                  </a:cubicBezTo>
                  <a:cubicBezTo>
                    <a:pt x="748" y="734"/>
                    <a:pt x="892" y="673"/>
                    <a:pt x="915" y="560"/>
                  </a:cubicBezTo>
                  <a:cubicBezTo>
                    <a:pt x="938" y="447"/>
                    <a:pt x="929" y="242"/>
                    <a:pt x="869" y="151"/>
                  </a:cubicBezTo>
                  <a:cubicBezTo>
                    <a:pt x="809" y="60"/>
                    <a:pt x="680" y="30"/>
                    <a:pt x="597" y="15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502025" y="963483"/>
            <a:ext cx="6905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457200" eaLnBrk="1" hangingPunct="1"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Пројекције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:</a:t>
            </a:r>
          </a:p>
          <a:p>
            <a:pPr eaLnBrk="1" hangingPunct="1">
              <a:defRPr/>
            </a:pP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Седећи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положај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 – PA, RL, LL, RPO, LPO</a:t>
            </a:r>
          </a:p>
          <a:p>
            <a:pPr eaLnBrk="1" hangingPunct="1">
              <a:defRPr/>
            </a:pP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Лежећи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положај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 – AP (</a:t>
            </a: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додатна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пројекциј</a:t>
            </a:r>
            <a:r>
              <a:rPr lang="sr-Latn-CS" sz="2400" dirty="0">
                <a:solidFill>
                  <a:srgbClr val="16142E"/>
                </a:solidFill>
                <a:latin typeface="Arial" charset="0"/>
                <a:cs typeface="Arial" charset="0"/>
              </a:rPr>
              <a:t>a)</a:t>
            </a:r>
          </a:p>
        </p:txBody>
      </p:sp>
    </p:spTree>
    <p:extLst>
      <p:ext uri="{BB962C8B-B14F-4D97-AF65-F5344CB8AC3E}">
        <p14:creationId xmlns:p14="http://schemas.microsoft.com/office/powerpoint/2010/main" val="1740193935"/>
      </p:ext>
    </p:extLst>
  </p:cSld>
  <p:clrMapOvr>
    <a:masterClrMapping/>
  </p:clrMapOvr>
  <p:transition spd="slow" advTm="288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0"/>
          <p:cNvGraphicFramePr>
            <a:graphicFrameLocks noChangeAspect="1"/>
          </p:cNvGraphicFramePr>
          <p:nvPr/>
        </p:nvGraphicFramePr>
        <p:xfrm>
          <a:off x="5584826" y="5070476"/>
          <a:ext cx="2740025" cy="178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6" name="Fotografía de Photo Editor" r:id="rId4" imgW="2381582" imgH="1552792" progId="">
                  <p:embed/>
                </p:oleObj>
              </mc:Choice>
              <mc:Fallback>
                <p:oleObj name="Fotografía de Photo Editor" r:id="rId4" imgW="2381582" imgH="1552792" progId="">
                  <p:embed/>
                  <p:pic>
                    <p:nvPicPr>
                      <p:cNvPr id="86018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4826" y="5070476"/>
                        <a:ext cx="2740025" cy="178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1"/>
          <p:cNvGraphicFramePr>
            <a:graphicFrameLocks noChangeAspect="1"/>
          </p:cNvGraphicFramePr>
          <p:nvPr/>
        </p:nvGraphicFramePr>
        <p:xfrm>
          <a:off x="2532063" y="4951414"/>
          <a:ext cx="2735262" cy="190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Fotografía de Photo Editor" r:id="rId6" imgW="3266667" imgH="2276793" progId="">
                  <p:embed/>
                </p:oleObj>
              </mc:Choice>
              <mc:Fallback>
                <p:oleObj name="Fotografía de Photo Editor" r:id="rId6" imgW="3266667" imgH="2276793" progId="">
                  <p:embed/>
                  <p:pic>
                    <p:nvPicPr>
                      <p:cNvPr id="86019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063" y="4951414"/>
                        <a:ext cx="2735262" cy="1906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6020" name="Picture 4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6" r="1698" b="41235"/>
          <a:stretch>
            <a:fillRect/>
          </a:stretch>
        </p:blipFill>
        <p:spPr bwMode="auto">
          <a:xfrm>
            <a:off x="1524001" y="830263"/>
            <a:ext cx="5726113" cy="1547812"/>
          </a:xfrm>
          <a:prstGeom prst="rect">
            <a:avLst/>
          </a:prstGeom>
          <a:noFill/>
          <a:ln w="12700">
            <a:solidFill>
              <a:srgbClr val="1614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289926" y="2051050"/>
            <a:ext cx="271462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tx2"/>
              </a:buClr>
              <a:defRPr/>
            </a:pPr>
            <a:r>
              <a:rPr lang="sr-Latn-CS" sz="2400" dirty="0">
                <a:solidFill>
                  <a:schemeClr val="bg2"/>
                </a:solidFill>
                <a:latin typeface="+mn-lt"/>
                <a:cs typeface="Arial" charset="0"/>
              </a:rPr>
              <a:t>poboljšanje</a:t>
            </a:r>
            <a:endParaRPr lang="es-ES_tradnl" sz="24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pic>
        <p:nvPicPr>
          <p:cNvPr id="86022" name="Picture 6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0" r="1781" b="21237"/>
          <a:stretch>
            <a:fillRect/>
          </a:stretch>
        </p:blipFill>
        <p:spPr bwMode="auto">
          <a:xfrm>
            <a:off x="1524001" y="2503489"/>
            <a:ext cx="5711825" cy="1660525"/>
          </a:xfrm>
          <a:prstGeom prst="rect">
            <a:avLst/>
          </a:prstGeom>
          <a:noFill/>
          <a:ln w="12700">
            <a:solidFill>
              <a:srgbClr val="1614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412038" y="1309688"/>
            <a:ext cx="1223962" cy="398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1" hangingPunct="1">
              <a:defRPr/>
            </a:pPr>
            <a:r>
              <a:rPr lang="es-ES_tradnl" sz="2000" dirty="0">
                <a:solidFill>
                  <a:schemeClr val="bg2"/>
                </a:solidFill>
                <a:latin typeface="+mn-lt"/>
                <a:cs typeface="Arial" charset="0"/>
              </a:rPr>
              <a:t>5 </a:t>
            </a:r>
            <a:r>
              <a:rPr lang="es-ES_tradnl" sz="2000" dirty="0" err="1">
                <a:solidFill>
                  <a:schemeClr val="bg2"/>
                </a:solidFill>
                <a:latin typeface="+mn-lt"/>
                <a:cs typeface="Arial" charset="0"/>
              </a:rPr>
              <a:t>nedelja</a:t>
            </a:r>
            <a:endParaRPr lang="es-ES_tradnl" sz="20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442201" y="3049589"/>
            <a:ext cx="135731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1" hangingPunct="1">
              <a:defRPr/>
            </a:pPr>
            <a:r>
              <a:rPr lang="sr-Latn-RS" sz="2000" dirty="0">
                <a:solidFill>
                  <a:schemeClr val="bg2"/>
                </a:solidFill>
                <a:latin typeface="+mn-lt"/>
                <a:cs typeface="Arial" charset="0"/>
              </a:rPr>
              <a:t>+</a:t>
            </a:r>
            <a:r>
              <a:rPr lang="es-ES_tradnl" sz="2000" dirty="0">
                <a:solidFill>
                  <a:schemeClr val="bg2"/>
                </a:solidFill>
                <a:latin typeface="+mn-lt"/>
                <a:cs typeface="Arial" charset="0"/>
              </a:rPr>
              <a:t>6 </a:t>
            </a:r>
            <a:r>
              <a:rPr lang="es-ES_tradnl" sz="2000" dirty="0" err="1">
                <a:solidFill>
                  <a:schemeClr val="bg2"/>
                </a:solidFill>
                <a:latin typeface="+mn-lt"/>
                <a:cs typeface="Arial" charset="0"/>
              </a:rPr>
              <a:t>meseci</a:t>
            </a:r>
            <a:endParaRPr lang="es-ES_tradnl" sz="20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860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3200"/>
              <a:t>Statička scintigrafija bubrega – scintigrafski nalaz</a:t>
            </a:r>
            <a:endParaRPr lang="en-US" altLang="en-US" sz="3200"/>
          </a:p>
        </p:txBody>
      </p:sp>
      <p:sp>
        <p:nvSpPr>
          <p:cNvPr id="86026" name="Rectangle 5"/>
          <p:cNvSpPr>
            <a:spLocks noGrp="1" noChangeArrowheads="1"/>
          </p:cNvSpPr>
          <p:nvPr>
            <p:ph idx="1"/>
          </p:nvPr>
        </p:nvSpPr>
        <p:spPr>
          <a:xfrm>
            <a:off x="8178800" y="5459413"/>
            <a:ext cx="2489200" cy="406400"/>
          </a:xfrm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sr-Latn-CS" altLang="en-US" sz="2400"/>
              <a:t>sekvele</a:t>
            </a:r>
            <a:endParaRPr lang="es-ES_tradnl" altLang="en-US" sz="240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287713" y="4572001"/>
            <a:ext cx="1223962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1" hangingPunct="1">
              <a:defRPr/>
            </a:pPr>
            <a:r>
              <a:rPr lang="sr-Latn-RS" sz="2000" dirty="0">
                <a:solidFill>
                  <a:schemeClr val="bg2"/>
                </a:solidFill>
                <a:latin typeface="+mn-lt"/>
                <a:cs typeface="Arial" charset="0"/>
              </a:rPr>
              <a:t>3</a:t>
            </a:r>
            <a:r>
              <a:rPr lang="es-ES_tradnl" sz="2000" dirty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s-ES_tradnl" sz="2000" dirty="0" err="1">
                <a:solidFill>
                  <a:schemeClr val="bg2"/>
                </a:solidFill>
                <a:latin typeface="+mn-lt"/>
                <a:cs typeface="Arial" charset="0"/>
              </a:rPr>
              <a:t>nedelja</a:t>
            </a:r>
            <a:endParaRPr lang="es-ES_tradnl" sz="20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6272213" y="4608514"/>
            <a:ext cx="1357312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1" hangingPunct="1">
              <a:defRPr/>
            </a:pPr>
            <a:r>
              <a:rPr lang="sr-Latn-RS" sz="2000" dirty="0">
                <a:solidFill>
                  <a:schemeClr val="bg2"/>
                </a:solidFill>
                <a:latin typeface="+mn-lt"/>
                <a:cs typeface="Arial" charset="0"/>
              </a:rPr>
              <a:t>+</a:t>
            </a:r>
            <a:r>
              <a:rPr lang="es-ES_tradnl" sz="2000" dirty="0">
                <a:solidFill>
                  <a:schemeClr val="bg2"/>
                </a:solidFill>
                <a:latin typeface="+mn-lt"/>
                <a:cs typeface="Arial" charset="0"/>
              </a:rPr>
              <a:t>6 </a:t>
            </a:r>
            <a:r>
              <a:rPr lang="es-ES_tradnl" sz="2000" dirty="0" err="1">
                <a:solidFill>
                  <a:schemeClr val="bg2"/>
                </a:solidFill>
                <a:latin typeface="+mn-lt"/>
                <a:cs typeface="Arial" charset="0"/>
              </a:rPr>
              <a:t>meseci</a:t>
            </a:r>
            <a:endParaRPr lang="es-ES_tradnl" sz="20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82611"/>
      </p:ext>
    </p:extLst>
  </p:cSld>
  <p:clrMapOvr>
    <a:masterClrMapping/>
  </p:clrMapOvr>
  <p:transition spd="slow" advTm="10237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3200"/>
              <a:t>Statička scintigrafija bubrega – scintigrafski nalaz</a:t>
            </a:r>
            <a:endParaRPr lang="en-US" altLang="en-US" sz="3200"/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sr-Latn-CS" altLang="en-US" sz="2400"/>
              <a:t>Hronične zapaljenske bolesti bubrega 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sr-Latn-CS" altLang="en-US" sz="2000"/>
              <a:t>(smanjeni “skvrčeni” bubrezi sa lučnim usecima duž ivica bubrega)</a:t>
            </a:r>
            <a:endParaRPr lang="en-US" altLang="en-US" sz="2000"/>
          </a:p>
        </p:txBody>
      </p:sp>
      <p:pic>
        <p:nvPicPr>
          <p:cNvPr id="88068" name="Picture 4" descr="SB6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4"/>
          <a:stretch>
            <a:fillRect/>
          </a:stretch>
        </p:blipFill>
        <p:spPr bwMode="auto">
          <a:xfrm>
            <a:off x="1299881" y="1857376"/>
            <a:ext cx="4484688" cy="1546225"/>
          </a:xfrm>
          <a:prstGeom prst="rect">
            <a:avLst/>
          </a:prstGeom>
          <a:noFill/>
          <a:ln w="9525">
            <a:solidFill>
              <a:srgbClr val="1614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628494" y="3436938"/>
            <a:ext cx="3810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altLang="en-US">
                <a:solidFill>
                  <a:schemeClr val="bg2"/>
                </a:solidFill>
                <a:latin typeface="Times New Roman" panose="02020603050405020304" pitchFamily="18" charset="0"/>
              </a:rPr>
              <a:t>        </a:t>
            </a:r>
            <a:r>
              <a:rPr lang="sr-Latn-CS" altLang="en-US" sz="1400">
                <a:solidFill>
                  <a:schemeClr val="bg2"/>
                </a:solidFill>
                <a:latin typeface="Times New Roman" panose="02020603050405020304" pitchFamily="18" charset="0"/>
              </a:rPr>
              <a:t>PA                          LPO                       RPO</a:t>
            </a:r>
            <a:endParaRPr lang="en-US" altLang="en-US" sz="140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8070" name="Picture 3" descr="Emilija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31" y="4130675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2" descr="scint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07" y="4197351"/>
            <a:ext cx="2181225" cy="21431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61" y="1792182"/>
            <a:ext cx="3457949" cy="46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256544"/>
      </p:ext>
    </p:extLst>
  </p:cSld>
  <p:clrMapOvr>
    <a:masterClrMapping/>
  </p:clrMapOvr>
  <p:transition spd="slow" advTm="13456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98749-5C90-48CA-BC01-CA92C2CBC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3B041-CC99-42C4-815D-9A64B2D0B3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dirty="0"/>
          </a:p>
          <a:p>
            <a:pPr marL="0" indent="0" algn="ctr">
              <a:buNone/>
            </a:pPr>
            <a:endParaRPr lang="sr-Cyrl-RS" dirty="0"/>
          </a:p>
          <a:p>
            <a:pPr marL="0" indent="0" algn="ctr">
              <a:buNone/>
            </a:pPr>
            <a:endParaRPr lang="sr-Cyrl-RS" dirty="0"/>
          </a:p>
          <a:p>
            <a:pPr marL="0" indent="0" algn="ctr">
              <a:buNone/>
            </a:pPr>
            <a:endParaRPr lang="sr-Cyrl-RS" dirty="0"/>
          </a:p>
          <a:p>
            <a:pPr marL="0" indent="0" algn="ctr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sz="6000" dirty="0"/>
              <a:t>ХВАЛА НА ПАЖЊИ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18629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9050" y="963614"/>
            <a:ext cx="4298950" cy="5691187"/>
          </a:xfrm>
        </p:spPr>
      </p:pic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1147483" y="1456299"/>
            <a:ext cx="4600575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А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.  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супстанца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која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само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филтрира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(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нема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реапсорпције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ни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секреције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)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; </a:t>
            </a:r>
          </a:p>
          <a:p>
            <a:pPr eaLnBrk="1" hangingPunct="1">
              <a:defRPr/>
            </a:pPr>
            <a:r>
              <a:rPr lang="sr-Cyrl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Инулин</a:t>
            </a:r>
            <a:endParaRPr lang="sr-Latn-C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	</a:t>
            </a:r>
            <a:endParaRPr lang="sr-Cyrl-C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Б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.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супстанца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која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филтрира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и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(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делимично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)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реапсорбује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;</a:t>
            </a:r>
          </a:p>
          <a:p>
            <a:pPr eaLnBrk="1" hangingPunct="1">
              <a:defRPr/>
            </a:pPr>
            <a:r>
              <a:rPr lang="sr-Latn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електролити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			</a:t>
            </a:r>
            <a:r>
              <a:rPr lang="sr-Cyrl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</a:t>
            </a:r>
          </a:p>
          <a:p>
            <a:pPr eaLnBrk="1" hangingPunct="1">
              <a:defRPr/>
            </a:pP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Ц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.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супстанца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која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филтрира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и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(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потпуно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)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реапсорбује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;</a:t>
            </a:r>
          </a:p>
          <a:p>
            <a:pPr eaLnBrk="1" hangingPunct="1">
              <a:defRPr/>
            </a:pPr>
            <a:r>
              <a:rPr lang="sr-Cyrl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глукоза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,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аминокиселине</a:t>
            </a:r>
            <a:endParaRPr lang="sr-Cyrl-C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sr-Cyrl-C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Д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.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супстанца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која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филтрира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и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(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потпуно</a:t>
            </a:r>
            <a:r>
              <a:rPr lang="sr-Latn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) 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секретује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;</a:t>
            </a:r>
          </a:p>
          <a:p>
            <a:pPr eaLnBrk="1" hangingPunct="1">
              <a:defRPr/>
            </a:pPr>
            <a:r>
              <a:rPr lang="sr-Cyrl-C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sr-Cyrl-RS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ПАХ</a:t>
            </a:r>
            <a:endParaRPr lang="en-US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1" y="1"/>
            <a:ext cx="86090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Cyrl-RS" sz="2000" b="1" dirty="0">
                <a:latin typeface="+mn-lt"/>
                <a:cs typeface="Arial" charset="0"/>
              </a:rPr>
              <a:t>Различите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супстанце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имају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различите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клиренсе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Latn-CS" sz="2000" b="1" dirty="0">
                <a:latin typeface="+mn-lt"/>
                <a:cs typeface="Arial" charset="0"/>
              </a:rPr>
              <a:t>(</a:t>
            </a:r>
            <a:r>
              <a:rPr lang="sr-Cyrl-RS" sz="2000" b="1" dirty="0">
                <a:latin typeface="+mn-lt"/>
                <a:cs typeface="Arial" charset="0"/>
              </a:rPr>
              <a:t>Ц</a:t>
            </a:r>
            <a:r>
              <a:rPr lang="sr-Latn-CS" sz="2000" b="1" dirty="0">
                <a:latin typeface="+mn-lt"/>
                <a:cs typeface="Arial" charset="0"/>
              </a:rPr>
              <a:t>) </a:t>
            </a:r>
            <a:r>
              <a:rPr lang="sr-Cyrl-RS" sz="2000" b="1" dirty="0">
                <a:latin typeface="+mn-lt"/>
                <a:cs typeface="Arial" charset="0"/>
              </a:rPr>
              <a:t>јер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бубрези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те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материје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екскретују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различитим</a:t>
            </a:r>
            <a:r>
              <a:rPr lang="sr-Cyrl-CS" sz="2000" b="1" dirty="0">
                <a:latin typeface="+mn-lt"/>
                <a:cs typeface="Arial" charset="0"/>
              </a:rPr>
              <a:t> </a:t>
            </a:r>
            <a:r>
              <a:rPr lang="sr-Cyrl-RS" sz="2000" b="1" dirty="0">
                <a:latin typeface="+mn-lt"/>
                <a:cs typeface="Arial" charset="0"/>
              </a:rPr>
              <a:t>процесима</a:t>
            </a:r>
            <a:r>
              <a:rPr lang="sr-Cyrl-CS" sz="2000" b="1" dirty="0">
                <a:latin typeface="+mn-lt"/>
                <a:cs typeface="Arial" charset="0"/>
              </a:rPr>
              <a:t>: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24001" y="6581776"/>
            <a:ext cx="1660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1200" dirty="0">
                <a:solidFill>
                  <a:schemeClr val="bg2"/>
                </a:solidFill>
                <a:latin typeface="+mn-lt"/>
                <a:cs typeface="Arial" charset="0"/>
              </a:rPr>
              <a:t>(Guyton &amp; Hall 2003).</a:t>
            </a:r>
            <a:endParaRPr lang="en-US" sz="12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Ovr>
    <a:masterClrMapping/>
  </p:clrMapOvr>
  <p:transition advTm="40258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altLang="en-US" sz="3200"/>
              <a:t>Одређивање волумена резидуалног урина</a:t>
            </a:r>
            <a:endParaRPr lang="en-US" altLang="en-US" sz="320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bg2"/>
            </a:solidFill>
            <a:miter lim="800000"/>
          </a:ln>
        </p:spPr>
        <p:txBody>
          <a:bodyPr/>
          <a:lstStyle/>
          <a:p>
            <a:endParaRPr lang="sr-Cyrl-CS" altLang="en-US" sz="1800"/>
          </a:p>
          <a:p>
            <a:pPr>
              <a:buFont typeface="Wingdings 3" panose="05040102010807070707" pitchFamily="18" charset="2"/>
              <a:buNone/>
            </a:pPr>
            <a:r>
              <a:rPr lang="sr-Cyrl-RS" altLang="en-US" sz="2400"/>
              <a:t>Хипертрофија простате, дијабетесна цистопатија могу довести до дистензије бешике и повећаног ризика за рефлукс и пијелонефритис.</a:t>
            </a:r>
          </a:p>
          <a:p>
            <a:r>
              <a:rPr lang="sr-Cyrl-RS" altLang="en-US" sz="2400"/>
              <a:t>Оцртавање </a:t>
            </a:r>
            <a:r>
              <a:rPr lang="en-US" altLang="en-US" sz="2400"/>
              <a:t>ROI </a:t>
            </a:r>
            <a:r>
              <a:rPr lang="sr-Cyrl-RS" altLang="en-US" sz="2400"/>
              <a:t>бешике пре и после њеног пражњења</a:t>
            </a:r>
            <a:endParaRPr lang="sr-Cyrl-C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sr-Cyrl-RS" altLang="en-US" sz="2400"/>
              <a:t>                         </a:t>
            </a:r>
            <a:r>
              <a:rPr lang="en-US" altLang="en-US" sz="2400" u="sng"/>
              <a:t>Voided Volume × Final Count</a:t>
            </a:r>
          </a:p>
          <a:p>
            <a:pPr>
              <a:buFont typeface="Wingdings" panose="05000000000000000000" pitchFamily="2" charset="2"/>
              <a:buNone/>
            </a:pPr>
            <a:r>
              <a:rPr lang="sr-Cyrl-CS" altLang="en-US" sz="2400"/>
              <a:t>                           </a:t>
            </a:r>
            <a:r>
              <a:rPr lang="en-US" altLang="en-US" sz="2400"/>
              <a:t>Initial Count – Final Count</a:t>
            </a:r>
          </a:p>
        </p:txBody>
      </p:sp>
    </p:spTree>
  </p:cSld>
  <p:clrMapOvr>
    <a:masterClrMapping/>
  </p:clrMapOvr>
  <p:transition spd="slow" advTm="31272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ChangeArrowheads="1"/>
          </p:cNvSpPr>
          <p:nvPr/>
        </p:nvSpPr>
        <p:spPr bwMode="auto">
          <a:xfrm>
            <a:off x="1701800" y="979489"/>
            <a:ext cx="87201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r-Latn-RS" altLang="en-US" sz="2400">
                <a:solidFill>
                  <a:schemeClr val="bg2"/>
                </a:solidFill>
              </a:rPr>
              <a:t>E</a:t>
            </a:r>
            <a:r>
              <a:rPr lang="sr-Cyrl-RS" altLang="en-US" sz="2400">
                <a:solidFill>
                  <a:schemeClr val="bg2"/>
                </a:solidFill>
              </a:rPr>
              <a:t>лиминишу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се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филтрацијом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кроз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гломеруле, претежно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локализују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тубулима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и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излучују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тубуларном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секрецијом</a:t>
            </a:r>
            <a:endParaRPr lang="sr-Latn-RS" altLang="en-US" sz="2400">
              <a:solidFill>
                <a:schemeClr val="bg2"/>
              </a:solidFill>
            </a:endParaRPr>
          </a:p>
          <a:p>
            <a:pPr algn="just" eaLnBrk="1" hangingPunct="1"/>
            <a:endParaRPr lang="sr-Latn-RS" altLang="en-US" sz="1200">
              <a:solidFill>
                <a:schemeClr val="bg2"/>
              </a:solidFill>
            </a:endParaRPr>
          </a:p>
          <a:p>
            <a:pPr algn="just" eaLnBrk="1" hangingPunct="1"/>
            <a:endParaRPr lang="sr-Latn-RS" altLang="en-US" sz="1200">
              <a:solidFill>
                <a:schemeClr val="bg2"/>
              </a:solidFill>
            </a:endParaRPr>
          </a:p>
          <a:p>
            <a:pPr algn="just" eaLnBrk="1" hangingPunct="1"/>
            <a:endParaRPr lang="sr-Latn-RS" altLang="en-US" sz="1200">
              <a:solidFill>
                <a:schemeClr val="bg2"/>
              </a:solidFill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sr-Cyrl-RS" altLang="en-US" sz="2400">
                <a:solidFill>
                  <a:schemeClr val="bg2"/>
                </a:solidFill>
              </a:rPr>
              <a:t>Испрва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су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коришћени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препарати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на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бази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радиојода</a:t>
            </a:r>
            <a:endParaRPr lang="sr-Latn-RS" altLang="en-US" sz="2400">
              <a:solidFill>
                <a:schemeClr val="bg2"/>
              </a:solidFill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sr-Cyrl-RS" altLang="en-US" sz="2400">
                <a:solidFill>
                  <a:schemeClr val="bg2"/>
                </a:solidFill>
              </a:rPr>
              <a:t>Хипурна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киселина</a:t>
            </a:r>
            <a:r>
              <a:rPr lang="vi-VN" altLang="en-US" sz="2400">
                <a:solidFill>
                  <a:schemeClr val="bg2"/>
                </a:solidFill>
              </a:rPr>
              <a:t> (</a:t>
            </a:r>
            <a:r>
              <a:rPr lang="sr-Cyrl-RS" altLang="en-US" sz="2400">
                <a:solidFill>
                  <a:schemeClr val="bg2"/>
                </a:solidFill>
              </a:rPr>
              <a:t>бензоил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глицин</a:t>
            </a:r>
            <a:r>
              <a:rPr lang="vi-VN" altLang="en-US" sz="2400">
                <a:solidFill>
                  <a:schemeClr val="bg2"/>
                </a:solidFill>
              </a:rPr>
              <a:t>). </a:t>
            </a:r>
            <a:r>
              <a:rPr lang="sr-Cyrl-RS" altLang="en-US" sz="2400">
                <a:solidFill>
                  <a:schemeClr val="bg2"/>
                </a:solidFill>
              </a:rPr>
              <a:t>Ствара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се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у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јетри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реакцијом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између</a:t>
            </a:r>
            <a:r>
              <a:rPr lang="sr-Latn-RS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бензоеве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киселине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и</a:t>
            </a:r>
            <a:r>
              <a:rPr lang="vi-VN" altLang="en-US" sz="2400">
                <a:solidFill>
                  <a:schemeClr val="bg2"/>
                </a:solidFill>
              </a:rPr>
              <a:t> </a:t>
            </a:r>
            <a:r>
              <a:rPr lang="sr-Cyrl-RS" altLang="en-US" sz="2400">
                <a:solidFill>
                  <a:schemeClr val="bg2"/>
                </a:solidFill>
              </a:rPr>
              <a:t>глицина</a:t>
            </a:r>
            <a:r>
              <a:rPr lang="vi-VN" altLang="en-US" sz="2400">
                <a:solidFill>
                  <a:schemeClr val="bg2"/>
                </a:solidFill>
              </a:rPr>
              <a:t>. </a:t>
            </a:r>
            <a:endParaRPr lang="en-US" altLang="en-US" sz="2400">
              <a:solidFill>
                <a:schemeClr val="bg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524000" y="12700"/>
            <a:ext cx="9144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74814" y="3830638"/>
            <a:ext cx="8624887" cy="26400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(</a:t>
            </a:r>
            <a:r>
              <a:rPr lang="sr-Cyrl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99</a:t>
            </a:r>
            <a:r>
              <a:rPr lang="sr-Latn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m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Tc0</a:t>
            </a:r>
            <a:r>
              <a:rPr lang="en-US" sz="2400" kern="0" baseline="-25000" dirty="0">
                <a:solidFill>
                  <a:schemeClr val="bg2"/>
                </a:solidFill>
                <a:latin typeface="Arial"/>
                <a:cs typeface="Arial"/>
              </a:rPr>
              <a:t>4</a:t>
            </a:r>
            <a:r>
              <a:rPr lang="sr-Cyrl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-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)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+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редуктанс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/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лиганд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-&gt;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комплексни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производ</a:t>
            </a:r>
          </a:p>
          <a:p>
            <a:pPr marL="342900" indent="-342900" algn="just" eaLnBrk="1" hangingPunct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Комплекси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99</a:t>
            </a:r>
            <a:r>
              <a:rPr lang="sr-Latn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m</a:t>
            </a:r>
            <a:r>
              <a:rPr lang="en-US" sz="2400" kern="0" dirty="0" err="1">
                <a:solidFill>
                  <a:schemeClr val="bg2"/>
                </a:solidFill>
                <a:latin typeface="Arial"/>
                <a:cs typeface="Arial"/>
              </a:rPr>
              <a:t>Tc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(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V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)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и </a:t>
            </a:r>
            <a:r>
              <a:rPr lang="sr-Cyrl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99</a:t>
            </a:r>
            <a:r>
              <a:rPr lang="sr-Latn-RS" sz="2400" kern="0" baseline="30000" dirty="0">
                <a:solidFill>
                  <a:schemeClr val="bg2"/>
                </a:solidFill>
                <a:latin typeface="Arial"/>
                <a:cs typeface="Arial"/>
              </a:rPr>
              <a:t>m</a:t>
            </a:r>
            <a:r>
              <a:rPr lang="en-US" sz="2400" kern="0" dirty="0" err="1">
                <a:solidFill>
                  <a:schemeClr val="bg2"/>
                </a:solidFill>
                <a:latin typeface="Arial"/>
                <a:cs typeface="Arial"/>
              </a:rPr>
              <a:t>Tc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(III)</a:t>
            </a:r>
            <a:endParaRPr lang="sr-Cyrl-RS" sz="2400" kern="0" dirty="0">
              <a:solidFill>
                <a:schemeClr val="bg2"/>
              </a:solidFill>
              <a:latin typeface="Arial"/>
              <a:cs typeface="Arial"/>
            </a:endParaRPr>
          </a:p>
          <a:p>
            <a:pPr marL="342900" indent="-342900" algn="just" eaLnBrk="1" hangingPunct="1">
              <a:spcBef>
                <a:spcPts val="0"/>
              </a:spcBef>
              <a:defRPr/>
            </a:pP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   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двоелектронска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редукција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Tc0</a:t>
            </a:r>
            <a:r>
              <a:rPr lang="en-US" sz="2400" kern="0" baseline="-25000" dirty="0">
                <a:solidFill>
                  <a:schemeClr val="bg2"/>
                </a:solidFill>
                <a:latin typeface="Arial"/>
                <a:cs typeface="Arial"/>
              </a:rPr>
              <a:t>4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присуству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лиганада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који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стабилизују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оксидационо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стање</a:t>
            </a:r>
          </a:p>
          <a:p>
            <a:pPr marL="342900" indent="-342900" algn="just" eaLnBrk="1" hangingPunct="1">
              <a:spcBef>
                <a:spcPts val="0"/>
              </a:spcBef>
              <a:defRPr/>
            </a:pPr>
            <a:endParaRPr lang="en-US" sz="2400" kern="0" dirty="0">
              <a:solidFill>
                <a:schemeClr val="bg2"/>
              </a:solidFill>
              <a:latin typeface="Arial"/>
              <a:cs typeface="Arial"/>
            </a:endParaRPr>
          </a:p>
          <a:p>
            <a:pPr marL="342900" indent="-342900" algn="just" eaLnBrk="1" hangingPunct="1">
              <a:spcBef>
                <a:spcPts val="0"/>
              </a:spcBef>
              <a:defRPr/>
            </a:pP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Сви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комплекси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имају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наелектрисање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,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хидрофилни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су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и</a:t>
            </a:r>
          </a:p>
          <a:p>
            <a:pPr marL="342900" indent="-342900" algn="just" eaLnBrk="1" hangingPunct="1">
              <a:spcBef>
                <a:spcPts val="0"/>
              </a:spcBef>
              <a:defRPr/>
            </a:pP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елиминишу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се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кроз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бубреге (садрже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NH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, 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SH</a:t>
            </a:r>
            <a:r>
              <a:rPr lang="en-US" sz="2400" kern="0" dirty="0">
                <a:solidFill>
                  <a:schemeClr val="bg2"/>
                </a:solidFill>
                <a:latin typeface="Arial"/>
                <a:cs typeface="Arial"/>
              </a:rPr>
              <a:t>,</a:t>
            </a:r>
            <a:r>
              <a:rPr lang="sr-Latn-RS" sz="2400" kern="0" dirty="0">
                <a:solidFill>
                  <a:schemeClr val="bg2"/>
                </a:solidFill>
                <a:latin typeface="Arial"/>
                <a:cs typeface="Arial"/>
              </a:rPr>
              <a:t> COOH, OH</a:t>
            </a:r>
            <a:r>
              <a:rPr lang="sr-Cyrl-RS" sz="2400" kern="0" dirty="0">
                <a:solidFill>
                  <a:schemeClr val="bg2"/>
                </a:solidFill>
                <a:latin typeface="Arial"/>
                <a:cs typeface="Arial"/>
              </a:rPr>
              <a:t>)</a:t>
            </a:r>
            <a:endParaRPr lang="sr-Latn-RS" sz="2400" kern="0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914401"/>
            <a:ext cx="9144000" cy="107791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5475288"/>
            <a:ext cx="9144000" cy="119856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  <p:transition spd="slow" advTm="27067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/>
              <a:t>Методе</a:t>
            </a:r>
            <a:r>
              <a:rPr lang="sr-Latn-CS" altLang="en-US"/>
              <a:t> </a:t>
            </a:r>
            <a:r>
              <a:rPr lang="sr-Cyrl-RS" altLang="en-US"/>
              <a:t>нуклеарне</a:t>
            </a:r>
            <a:r>
              <a:rPr lang="sr-Latn-CS" altLang="en-US"/>
              <a:t> </a:t>
            </a:r>
            <a:r>
              <a:rPr lang="sr-Cyrl-RS" altLang="en-US"/>
              <a:t>нефрологије</a:t>
            </a:r>
            <a:endParaRPr lang="en-US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36494" y="1146175"/>
            <a:ext cx="10031506" cy="6057900"/>
          </a:xfrm>
          <a:ln>
            <a:noFill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sr-Cyrl-RS" sz="2400" dirty="0"/>
              <a:t>Користе</a:t>
            </a:r>
            <a:r>
              <a:rPr lang="sr-Latn-CS" sz="2400" dirty="0"/>
              <a:t> </a:t>
            </a:r>
            <a:r>
              <a:rPr lang="sr-Cyrl-RS" sz="2400" dirty="0"/>
              <a:t>за</a:t>
            </a:r>
            <a:r>
              <a:rPr lang="sr-Latn-CS" sz="2400" dirty="0"/>
              <a:t> </a:t>
            </a:r>
            <a:r>
              <a:rPr lang="sr-Cyrl-RS" sz="2400" dirty="0"/>
              <a:t>брзу</a:t>
            </a:r>
            <a:r>
              <a:rPr lang="sr-Latn-CS" sz="2400" dirty="0"/>
              <a:t>, </a:t>
            </a:r>
            <a:r>
              <a:rPr lang="sr-Cyrl-RS" sz="2400" dirty="0"/>
              <a:t>поуздану</a:t>
            </a:r>
            <a:r>
              <a:rPr lang="sr-Latn-CS" sz="2400" dirty="0"/>
              <a:t> </a:t>
            </a:r>
            <a:r>
              <a:rPr lang="sr-Cyrl-RS" sz="2400" dirty="0"/>
              <a:t>и</a:t>
            </a:r>
            <a:r>
              <a:rPr lang="sr-Latn-CS" sz="2400" dirty="0"/>
              <a:t> </a:t>
            </a:r>
            <a:r>
              <a:rPr lang="sr-Cyrl-RS" sz="2400" dirty="0"/>
              <a:t>репродуцибилну</a:t>
            </a:r>
            <a:r>
              <a:rPr lang="sr-Latn-CS" sz="2400" dirty="0"/>
              <a:t> </a:t>
            </a:r>
            <a:r>
              <a:rPr lang="sr-Cyrl-RS" sz="2400" dirty="0"/>
              <a:t>процену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sr-Latn-CS" sz="2400" dirty="0"/>
              <a:t> </a:t>
            </a:r>
            <a:endParaRPr lang="sr-Cyrl-RS" sz="2400" b="1" i="1" u="sng" dirty="0"/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sr-Cyrl-RS" sz="2400" b="1" i="1" u="sng" dirty="0"/>
              <a:t>бубрежне</a:t>
            </a:r>
            <a:r>
              <a:rPr lang="sr-Latn-CS" sz="2400" b="1" i="1" u="sng" dirty="0"/>
              <a:t> </a:t>
            </a:r>
            <a:r>
              <a:rPr lang="sr-Cyrl-RS" sz="2400" b="1" i="1" u="sng" dirty="0"/>
              <a:t>функције</a:t>
            </a:r>
            <a:endParaRPr lang="sr-Latn-CS" sz="2400" dirty="0"/>
          </a:p>
          <a:p>
            <a:pPr>
              <a:lnSpc>
                <a:spcPct val="90000"/>
              </a:lnSpc>
              <a:defRPr/>
            </a:pPr>
            <a:r>
              <a:rPr lang="sr-Cyrl-RS" sz="2400" b="1" dirty="0"/>
              <a:t>Динамска</a:t>
            </a:r>
            <a:r>
              <a:rPr lang="sr-Latn-CS" sz="2400" b="1" dirty="0"/>
              <a:t> </a:t>
            </a:r>
            <a:r>
              <a:rPr lang="sr-Cyrl-RS" sz="2400" b="1" dirty="0"/>
              <a:t>сцинтиграфија</a:t>
            </a:r>
            <a:r>
              <a:rPr lang="sr-Latn-CS" sz="2400" b="1" dirty="0"/>
              <a:t> </a:t>
            </a:r>
            <a:r>
              <a:rPr lang="sr-Cyrl-RS" sz="2400" b="1" dirty="0"/>
              <a:t>бубрега</a:t>
            </a:r>
            <a:endParaRPr lang="sr-Latn-CS" sz="2400" b="1" dirty="0"/>
          </a:p>
          <a:p>
            <a:pPr marL="914400" indent="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RS" sz="2400" dirty="0"/>
              <a:t>Перфузиона</a:t>
            </a:r>
            <a:r>
              <a:rPr lang="sr-Latn-CS" sz="2400" dirty="0"/>
              <a:t> </a:t>
            </a:r>
            <a:r>
              <a:rPr lang="sr-Cyrl-RS" sz="2400" dirty="0"/>
              <a:t>сцинтиграфија</a:t>
            </a:r>
            <a:endParaRPr lang="sr-Latn-CS" sz="2400" dirty="0"/>
          </a:p>
          <a:p>
            <a:pPr marL="914400" indent="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RS" sz="2400" dirty="0"/>
              <a:t>Одређивање</a:t>
            </a:r>
            <a:r>
              <a:rPr lang="sr-Latn-CS" sz="2400" dirty="0"/>
              <a:t> </a:t>
            </a:r>
            <a:r>
              <a:rPr lang="sr-Cyrl-RS" sz="2400" dirty="0"/>
              <a:t>реналног</a:t>
            </a:r>
            <a:r>
              <a:rPr lang="sr-Latn-CS" sz="2400" dirty="0"/>
              <a:t> </a:t>
            </a:r>
            <a:r>
              <a:rPr lang="sr-Cyrl-RS" sz="2400" dirty="0"/>
              <a:t>клиренса</a:t>
            </a:r>
            <a:endParaRPr lang="sr-Latn-CS" sz="2400" dirty="0"/>
          </a:p>
          <a:p>
            <a:pPr marL="914400" indent="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RS" sz="2400" dirty="0"/>
              <a:t>Радионуклидни</a:t>
            </a:r>
            <a:r>
              <a:rPr lang="sr-Latn-CS" sz="2400" dirty="0"/>
              <a:t> </a:t>
            </a:r>
            <a:r>
              <a:rPr lang="sr-Cyrl-RS" sz="2400" dirty="0"/>
              <a:t>каптоприлски</a:t>
            </a:r>
            <a:r>
              <a:rPr lang="sr-Latn-CS" sz="2400" dirty="0"/>
              <a:t> </a:t>
            </a:r>
            <a:r>
              <a:rPr lang="sr-Cyrl-RS" sz="2400" dirty="0"/>
              <a:t>тест</a:t>
            </a:r>
            <a:endParaRPr lang="sr-Latn-CS" sz="2400" dirty="0"/>
          </a:p>
          <a:p>
            <a:pPr marL="914400" indent="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RS" sz="2400" dirty="0"/>
              <a:t>Диурезна</a:t>
            </a:r>
            <a:r>
              <a:rPr lang="sr-Latn-CS" sz="2400" dirty="0"/>
              <a:t> </a:t>
            </a:r>
            <a:r>
              <a:rPr lang="sr-Cyrl-RS" sz="2400" dirty="0"/>
              <a:t>сцинтиграфија</a:t>
            </a:r>
            <a:endParaRPr lang="sr-Latn-CS" sz="2400" dirty="0"/>
          </a:p>
          <a:p>
            <a:pPr marL="914400" indent="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sr-Cyrl-RS" sz="2400" dirty="0"/>
              <a:t>Радионуклидна</a:t>
            </a:r>
            <a:r>
              <a:rPr lang="sr-Latn-CS" sz="2400" dirty="0"/>
              <a:t> </a:t>
            </a:r>
            <a:r>
              <a:rPr lang="sr-Cyrl-RS" sz="2400" dirty="0"/>
              <a:t>цистографија</a:t>
            </a:r>
          </a:p>
          <a:p>
            <a:pPr marL="914400" indent="0">
              <a:lnSpc>
                <a:spcPct val="90000"/>
              </a:lnSpc>
              <a:buNone/>
              <a:defRPr/>
            </a:pPr>
            <a:endParaRPr lang="sr-Cyrl-RS" sz="2400" dirty="0"/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sr-Cyrl-RS" sz="2400" dirty="0"/>
              <a:t>и</a:t>
            </a:r>
            <a:r>
              <a:rPr lang="sr-Latn-CS" sz="2400" dirty="0"/>
              <a:t> </a:t>
            </a:r>
            <a:r>
              <a:rPr lang="sr-Cyrl-RS" sz="2400" b="1" i="1" u="sng" dirty="0"/>
              <a:t>морфологије</a:t>
            </a:r>
            <a:r>
              <a:rPr lang="sr-Latn-CS" sz="2400" dirty="0"/>
              <a:t>.</a:t>
            </a:r>
            <a:endParaRPr lang="sr-Latn-CS" sz="2400" i="1" dirty="0"/>
          </a:p>
          <a:p>
            <a:pPr>
              <a:lnSpc>
                <a:spcPct val="90000"/>
              </a:lnSpc>
              <a:defRPr/>
            </a:pPr>
            <a:r>
              <a:rPr lang="sr-Cyrl-RS" sz="2400" b="1" dirty="0"/>
              <a:t>Статичка</a:t>
            </a:r>
            <a:r>
              <a:rPr lang="sr-Latn-CS" sz="2400" b="1" dirty="0"/>
              <a:t> </a:t>
            </a:r>
            <a:r>
              <a:rPr lang="sr-Cyrl-RS" sz="2400" b="1" dirty="0"/>
              <a:t>сцинтиграфија</a:t>
            </a:r>
            <a:r>
              <a:rPr lang="sr-Latn-CS" sz="2400" b="1" dirty="0"/>
              <a:t> </a:t>
            </a:r>
            <a:r>
              <a:rPr lang="sr-Cyrl-RS" sz="2400" b="1" dirty="0"/>
              <a:t>бубрега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sr-Cyrl-RS" sz="2400" b="1" dirty="0"/>
          </a:p>
        </p:txBody>
      </p:sp>
    </p:spTree>
  </p:cSld>
  <p:clrMapOvr>
    <a:masterClrMapping/>
  </p:clrMapOvr>
  <p:transition spd="slow" advTm="27489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4038" y="153988"/>
            <a:ext cx="8291512" cy="627062"/>
          </a:xfrm>
        </p:spPr>
        <p:txBody>
          <a:bodyPr/>
          <a:lstStyle/>
          <a:p>
            <a:r>
              <a:rPr lang="sr-Cyrl-RS" altLang="en-US">
                <a:solidFill>
                  <a:schemeClr val="tx2"/>
                </a:solidFill>
              </a:rPr>
              <a:t>Динамска</a:t>
            </a:r>
            <a:r>
              <a:rPr lang="sr-Latn-CS" altLang="en-US">
                <a:solidFill>
                  <a:schemeClr val="tx2"/>
                </a:solidFill>
              </a:rPr>
              <a:t> </a:t>
            </a:r>
            <a:r>
              <a:rPr lang="sr-Cyrl-RS" altLang="en-US">
                <a:solidFill>
                  <a:schemeClr val="tx2"/>
                </a:solidFill>
              </a:rPr>
              <a:t>сцинтиграфија</a:t>
            </a:r>
            <a:r>
              <a:rPr lang="sr-Latn-CS" altLang="en-US">
                <a:solidFill>
                  <a:schemeClr val="tx2"/>
                </a:solidFill>
              </a:rPr>
              <a:t> </a:t>
            </a:r>
            <a:r>
              <a:rPr lang="sr-Cyrl-RS" altLang="en-US">
                <a:solidFill>
                  <a:schemeClr val="tx2"/>
                </a:solidFill>
              </a:rPr>
              <a:t>бубрега</a:t>
            </a:r>
            <a:endParaRPr lang="en-US" altLang="en-US">
              <a:solidFill>
                <a:schemeClr val="tx2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8565" y="1028701"/>
            <a:ext cx="10981763" cy="5603875"/>
          </a:xfrm>
          <a:ln>
            <a:noFill/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sr-Cyrl-RS" sz="2800" b="1" dirty="0"/>
              <a:t>Индикације</a:t>
            </a:r>
            <a:r>
              <a:rPr lang="sr-Latn-CS" sz="2800" dirty="0"/>
              <a:t>:</a:t>
            </a:r>
            <a:endParaRPr lang="sr-Cyrl-RS" sz="2800" dirty="0"/>
          </a:p>
          <a:p>
            <a:pPr marL="0" lvl="1" indent="-144000">
              <a:spcBef>
                <a:spcPts val="1200"/>
              </a:spcBef>
              <a:buClrTx/>
              <a:defRPr/>
            </a:pPr>
            <a:r>
              <a:rPr lang="sr-Cyrl-RS" sz="2600" dirty="0"/>
              <a:t>Урођене</a:t>
            </a:r>
            <a:r>
              <a:rPr lang="vi-VN" sz="2600" dirty="0"/>
              <a:t> </a:t>
            </a:r>
            <a:r>
              <a:rPr lang="sr-Cyrl-RS" sz="2600" dirty="0"/>
              <a:t>болести</a:t>
            </a:r>
            <a:r>
              <a:rPr lang="vi-VN" sz="2600" dirty="0"/>
              <a:t> </a:t>
            </a:r>
            <a:r>
              <a:rPr lang="sr-Cyrl-RS" sz="2600" dirty="0"/>
              <a:t>бубрега</a:t>
            </a:r>
            <a:endParaRPr lang="sr-Latn-CS" sz="2600" dirty="0"/>
          </a:p>
          <a:p>
            <a:pPr marL="0" lvl="1" indent="-144000">
              <a:spcBef>
                <a:spcPts val="1200"/>
              </a:spcBef>
              <a:buClrTx/>
              <a:defRPr/>
            </a:pPr>
            <a:r>
              <a:rPr lang="sr-Cyrl-RS" sz="2600" dirty="0"/>
              <a:t>Васкуларне</a:t>
            </a:r>
            <a:r>
              <a:rPr lang="sr-Latn-CS" sz="2600" dirty="0"/>
              <a:t> </a:t>
            </a:r>
            <a:r>
              <a:rPr lang="sr-Cyrl-RS" sz="2600" dirty="0"/>
              <a:t>болести</a:t>
            </a:r>
            <a:r>
              <a:rPr lang="sr-Latn-CS" sz="2600" dirty="0"/>
              <a:t> </a:t>
            </a:r>
            <a:r>
              <a:rPr lang="sr-Cyrl-RS" sz="2600" dirty="0"/>
              <a:t>бубрега</a:t>
            </a:r>
          </a:p>
          <a:p>
            <a:pPr marL="468000" lvl="1" indent="-2520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sr-Cyrl-RS" i="1" dirty="0"/>
              <a:t>Реноваскуларна</a:t>
            </a:r>
            <a:r>
              <a:rPr lang="sr-Latn-CS" i="1" dirty="0"/>
              <a:t> </a:t>
            </a:r>
            <a:r>
              <a:rPr lang="sr-Cyrl-RS" i="1" dirty="0"/>
              <a:t>хипертензија, акутна</a:t>
            </a:r>
            <a:r>
              <a:rPr lang="sr-Latn-CS" i="1" dirty="0"/>
              <a:t> </a:t>
            </a:r>
            <a:r>
              <a:rPr lang="sr-Cyrl-RS" i="1" dirty="0"/>
              <a:t>оклузија</a:t>
            </a:r>
            <a:r>
              <a:rPr lang="sr-Latn-CS" i="1" dirty="0"/>
              <a:t> </a:t>
            </a:r>
            <a:r>
              <a:rPr lang="sr-Cyrl-RS" i="1" dirty="0"/>
              <a:t>реналне</a:t>
            </a:r>
            <a:r>
              <a:rPr lang="sr-Latn-CS" i="1" dirty="0"/>
              <a:t> </a:t>
            </a:r>
            <a:r>
              <a:rPr lang="sr-Cyrl-RS" i="1" dirty="0"/>
              <a:t>артерије, инфаркт</a:t>
            </a:r>
            <a:r>
              <a:rPr lang="sr-Latn-CS" i="1" dirty="0"/>
              <a:t> </a:t>
            </a:r>
            <a:r>
              <a:rPr lang="sr-Cyrl-RS" i="1" dirty="0"/>
              <a:t>бубрега</a:t>
            </a:r>
            <a:endParaRPr lang="sr-Latn-CS" i="1" dirty="0"/>
          </a:p>
          <a:p>
            <a:pPr marL="0" lvl="1" indent="-144000">
              <a:spcBef>
                <a:spcPts val="1200"/>
              </a:spcBef>
              <a:buClrTx/>
              <a:defRPr/>
            </a:pPr>
            <a:r>
              <a:rPr lang="sr-Cyrl-RS" sz="2600" dirty="0"/>
              <a:t>Паренхимске</a:t>
            </a:r>
            <a:r>
              <a:rPr lang="sr-Latn-CS" sz="2600" dirty="0"/>
              <a:t> </a:t>
            </a:r>
            <a:r>
              <a:rPr lang="sr-Cyrl-RS" sz="2600" dirty="0"/>
              <a:t>болести</a:t>
            </a:r>
            <a:r>
              <a:rPr lang="sr-Latn-CS" sz="2600" dirty="0"/>
              <a:t> </a:t>
            </a:r>
            <a:r>
              <a:rPr lang="sr-Cyrl-RS" sz="2600" dirty="0"/>
              <a:t>бубрега</a:t>
            </a:r>
            <a:endParaRPr lang="en-US" sz="2600" dirty="0"/>
          </a:p>
          <a:p>
            <a:pPr marL="468000" lvl="1" indent="-2520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sr-Cyrl-RS" i="1" dirty="0"/>
              <a:t>гломерулонефритис</a:t>
            </a:r>
            <a:r>
              <a:rPr lang="sr-Latn-CS" i="1" dirty="0"/>
              <a:t>, </a:t>
            </a:r>
            <a:r>
              <a:rPr lang="sr-Cyrl-RS" i="1" dirty="0"/>
              <a:t>пијелонфритис</a:t>
            </a:r>
            <a:r>
              <a:rPr lang="sr-Latn-CS" i="1" dirty="0"/>
              <a:t>, </a:t>
            </a:r>
            <a:r>
              <a:rPr lang="sr-Cyrl-RS" i="1" dirty="0"/>
              <a:t>дијабетесна</a:t>
            </a:r>
            <a:r>
              <a:rPr lang="sr-Latn-CS" i="1" dirty="0"/>
              <a:t> </a:t>
            </a:r>
            <a:r>
              <a:rPr lang="sr-Cyrl-RS" i="1" dirty="0"/>
              <a:t>нефропатија</a:t>
            </a:r>
            <a:r>
              <a:rPr lang="sr-Latn-CS" i="1" dirty="0"/>
              <a:t>, </a:t>
            </a:r>
            <a:r>
              <a:rPr lang="sr-Cyrl-RS" i="1" dirty="0"/>
              <a:t>интерстицијална</a:t>
            </a:r>
            <a:r>
              <a:rPr lang="sr-Latn-CS" i="1" dirty="0"/>
              <a:t> </a:t>
            </a:r>
            <a:r>
              <a:rPr lang="sr-Cyrl-RS" i="1" dirty="0"/>
              <a:t>болест</a:t>
            </a:r>
            <a:r>
              <a:rPr lang="sr-Latn-CS" i="1" dirty="0"/>
              <a:t> </a:t>
            </a:r>
            <a:r>
              <a:rPr lang="sr-Cyrl-RS" i="1" dirty="0"/>
              <a:t>бубрега</a:t>
            </a:r>
            <a:endParaRPr lang="sr-Latn-CS" i="1" dirty="0"/>
          </a:p>
          <a:p>
            <a:pPr marL="0" lvl="1" indent="-144000">
              <a:spcBef>
                <a:spcPts val="1200"/>
              </a:spcBef>
              <a:buClrTx/>
              <a:defRPr/>
            </a:pPr>
            <a:r>
              <a:rPr lang="sr-Cyrl-RS" sz="2600" dirty="0"/>
              <a:t>Опструктивне</a:t>
            </a:r>
            <a:r>
              <a:rPr lang="sr-Latn-CS" sz="2600" dirty="0"/>
              <a:t> </a:t>
            </a:r>
            <a:r>
              <a:rPr lang="sr-Cyrl-RS" sz="2600" dirty="0"/>
              <a:t>болести</a:t>
            </a:r>
            <a:r>
              <a:rPr lang="sr-Latn-CS" sz="2600" dirty="0"/>
              <a:t> </a:t>
            </a:r>
            <a:r>
              <a:rPr lang="sr-Cyrl-RS" sz="2600" dirty="0"/>
              <a:t>бубрега</a:t>
            </a:r>
            <a:endParaRPr lang="en-US" sz="2600" dirty="0"/>
          </a:p>
          <a:p>
            <a:pPr marL="468000" lvl="1" indent="-252000">
              <a:spcBef>
                <a:spcPts val="0"/>
              </a:spcBef>
              <a:buClrTx/>
              <a:buFont typeface="Wingdings" pitchFamily="2" charset="2"/>
              <a:buChar char="Ø"/>
              <a:defRPr/>
            </a:pPr>
            <a:r>
              <a:rPr lang="sr-Cyrl-RS" i="1" dirty="0"/>
              <a:t>органске</a:t>
            </a:r>
            <a:r>
              <a:rPr lang="en-US" i="1" dirty="0"/>
              <a:t> </a:t>
            </a:r>
            <a:r>
              <a:rPr lang="sr-Cyrl-RS" i="1" dirty="0"/>
              <a:t>и</a:t>
            </a:r>
            <a:r>
              <a:rPr lang="en-US" i="1" dirty="0"/>
              <a:t> </a:t>
            </a:r>
            <a:r>
              <a:rPr lang="sr-Cyrl-RS" i="1" dirty="0"/>
              <a:t>функционалне</a:t>
            </a:r>
            <a:r>
              <a:rPr lang="en-US" i="1" dirty="0"/>
              <a:t> </a:t>
            </a:r>
            <a:r>
              <a:rPr lang="sr-Cyrl-RS" i="1" dirty="0"/>
              <a:t>опструкције</a:t>
            </a:r>
            <a:endParaRPr lang="sr-Latn-CS" i="1" dirty="0"/>
          </a:p>
          <a:p>
            <a:pPr marL="0" lvl="1" indent="-144000">
              <a:spcBef>
                <a:spcPts val="1200"/>
              </a:spcBef>
              <a:buClrTx/>
              <a:defRPr/>
            </a:pPr>
            <a:r>
              <a:rPr lang="sr-Cyrl-RS" sz="2600" dirty="0"/>
              <a:t>Испитивање</a:t>
            </a:r>
            <a:r>
              <a:rPr lang="sr-Latn-CS" sz="2600" dirty="0"/>
              <a:t> </a:t>
            </a:r>
            <a:r>
              <a:rPr lang="sr-Cyrl-RS" sz="2600" dirty="0"/>
              <a:t>функције</a:t>
            </a:r>
            <a:r>
              <a:rPr lang="sr-Latn-CS" sz="2600" dirty="0"/>
              <a:t> </a:t>
            </a:r>
            <a:r>
              <a:rPr lang="sr-Cyrl-RS" sz="2600" dirty="0"/>
              <a:t>пресађеног</a:t>
            </a:r>
            <a:r>
              <a:rPr lang="sr-Latn-CS" sz="2600" dirty="0"/>
              <a:t> </a:t>
            </a:r>
            <a:r>
              <a:rPr lang="sr-Cyrl-RS" sz="2600" dirty="0"/>
              <a:t>бубрега</a:t>
            </a:r>
            <a:endParaRPr lang="sr-Latn-CS" sz="2600" dirty="0"/>
          </a:p>
          <a:p>
            <a:pPr>
              <a:buFont typeface="Wingdings" pitchFamily="2" charset="2"/>
              <a:buNone/>
              <a:defRPr/>
            </a:pPr>
            <a:endParaRPr lang="sr-Latn-CS" sz="2400" dirty="0"/>
          </a:p>
        </p:txBody>
      </p:sp>
    </p:spTree>
  </p:cSld>
  <p:clrMapOvr>
    <a:masterClrMapping/>
  </p:clrMapOvr>
  <p:transition spd="slow" advTm="14046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2900"/>
              <a:t>Radiofarmaci - distribucija</a:t>
            </a:r>
            <a:endParaRPr lang="en-US" altLang="en-US" sz="2900"/>
          </a:p>
        </p:txBody>
      </p:sp>
      <p:graphicFrame>
        <p:nvGraphicFramePr>
          <p:cNvPr id="36894" name="Group 3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48532888"/>
              </p:ext>
            </p:extLst>
          </p:nvPr>
        </p:nvGraphicFramePr>
        <p:xfrm>
          <a:off x="1692275" y="1613648"/>
          <a:ext cx="5099050" cy="5033217"/>
        </p:xfrm>
        <a:graphic>
          <a:graphicData uri="http://schemas.openxmlformats.org/drawingml/2006/table">
            <a:tbl>
              <a:tblPr/>
              <a:tblGrid>
                <a:gridCol w="1765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3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50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Tc-DTPA</a:t>
                      </a:r>
                      <a:endParaRPr kumimoji="0" lang="sr-Latn-C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диетил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триамино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пентаацетат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5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Tc-MAG3</a:t>
                      </a:r>
                      <a:endParaRPr kumimoji="0" lang="sr-Latn-C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меркапто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ацетил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триглицин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55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99m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Tc-EC</a:t>
                      </a:r>
                      <a:endParaRPr kumimoji="0" lang="sr-Latn-C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етилен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sr-Cyrl-R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дицистеин</a:t>
                      </a:r>
                      <a:r>
                        <a:rPr kumimoji="0" lang="sr-Latn-C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18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131</a:t>
                      </a:r>
                      <a:r>
                        <a:rPr kumimoji="0" lang="sr-Cyrl-RS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/123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I-Hi</a:t>
                      </a:r>
                      <a:r>
                        <a:rPr kumimoji="0" lang="sr-Latn-C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en-GB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uran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1524000" y="12700"/>
            <a:ext cx="9144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 dirty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56341" name="Rectangle 5"/>
          <p:cNvSpPr>
            <a:spLocks noChangeArrowheads="1"/>
          </p:cNvSpPr>
          <p:nvPr/>
        </p:nvSpPr>
        <p:spPr bwMode="auto">
          <a:xfrm>
            <a:off x="1801813" y="993776"/>
            <a:ext cx="530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Cyrl-RS" altLang="en-US" sz="2400" b="1">
                <a:solidFill>
                  <a:srgbClr val="16142E"/>
                </a:solidFill>
              </a:rPr>
              <a:t>Динамска</a:t>
            </a:r>
            <a:r>
              <a:rPr lang="sr-Latn-CS" altLang="en-US" sz="2400" b="1">
                <a:solidFill>
                  <a:srgbClr val="16142E"/>
                </a:solidFill>
              </a:rPr>
              <a:t> </a:t>
            </a:r>
            <a:r>
              <a:rPr lang="sr-Cyrl-RS" altLang="en-US" sz="2400" b="1">
                <a:solidFill>
                  <a:srgbClr val="16142E"/>
                </a:solidFill>
              </a:rPr>
              <a:t>сцинтиграфија</a:t>
            </a:r>
            <a:r>
              <a:rPr lang="sr-Latn-CS" altLang="en-US" sz="2400" b="1">
                <a:solidFill>
                  <a:srgbClr val="16142E"/>
                </a:solidFill>
              </a:rPr>
              <a:t> </a:t>
            </a:r>
            <a:r>
              <a:rPr lang="sr-Cyrl-RS" altLang="en-US" sz="2400" b="1">
                <a:solidFill>
                  <a:srgbClr val="16142E"/>
                </a:solidFill>
              </a:rPr>
              <a:t>бубрега</a:t>
            </a:r>
            <a:endParaRPr lang="sr-Latn-CS" altLang="en-US" sz="2400" b="1">
              <a:solidFill>
                <a:srgbClr val="16142E"/>
              </a:solidFill>
            </a:endParaRPr>
          </a:p>
        </p:txBody>
      </p:sp>
      <p:pic>
        <p:nvPicPr>
          <p:cNvPr id="5634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1776414"/>
            <a:ext cx="1443038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6343" name="Picture 6" descr="http://www.pharmacopeia.cn/v29240/images/v29240/g-439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6" y="5540376"/>
            <a:ext cx="174307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44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3016251"/>
            <a:ext cx="14049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634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4" y="3902075"/>
            <a:ext cx="17541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46" name="Rectangle 13"/>
          <p:cNvSpPr>
            <a:spLocks noChangeArrowheads="1"/>
          </p:cNvSpPr>
          <p:nvPr/>
        </p:nvSpPr>
        <p:spPr bwMode="auto">
          <a:xfrm>
            <a:off x="7366000" y="6581776"/>
            <a:ext cx="330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sr-Cyrl-RS" altLang="en-US" sz="1200">
                <a:solidFill>
                  <a:schemeClr val="bg2"/>
                </a:solidFill>
              </a:rPr>
              <a:t>Богићевић</a:t>
            </a:r>
            <a:r>
              <a:rPr lang="en-US" altLang="en-US" sz="1200">
                <a:solidFill>
                  <a:schemeClr val="bg2"/>
                </a:solidFill>
              </a:rPr>
              <a:t> </a:t>
            </a:r>
            <a:r>
              <a:rPr lang="sr-Cyrl-RS" altLang="en-US" sz="1200">
                <a:solidFill>
                  <a:schemeClr val="bg2"/>
                </a:solidFill>
              </a:rPr>
              <a:t>М</a:t>
            </a:r>
            <a:r>
              <a:rPr lang="en-US" altLang="en-US" sz="1200">
                <a:solidFill>
                  <a:schemeClr val="bg2"/>
                </a:solidFill>
              </a:rPr>
              <a:t>.</a:t>
            </a:r>
            <a:r>
              <a:rPr lang="sr-Latn-RS" altLang="en-US" sz="1200">
                <a:solidFill>
                  <a:schemeClr val="bg2"/>
                </a:solidFill>
              </a:rPr>
              <a:t> </a:t>
            </a:r>
            <a:r>
              <a:rPr lang="sr-Cyrl-RS" altLang="en-US" sz="1200">
                <a:solidFill>
                  <a:schemeClr val="bg2"/>
                </a:solidFill>
              </a:rPr>
              <a:t>Нуклеарна</a:t>
            </a:r>
            <a:r>
              <a:rPr lang="en-US" altLang="en-US" sz="1200">
                <a:solidFill>
                  <a:schemeClr val="bg2"/>
                </a:solidFill>
              </a:rPr>
              <a:t> </a:t>
            </a:r>
            <a:r>
              <a:rPr lang="sr-Cyrl-RS" altLang="en-US" sz="1200">
                <a:solidFill>
                  <a:schemeClr val="bg2"/>
                </a:solidFill>
              </a:rPr>
              <a:t>медицина</a:t>
            </a:r>
            <a:r>
              <a:rPr lang="en-US" altLang="en-US" sz="1200">
                <a:solidFill>
                  <a:schemeClr val="bg2"/>
                </a:solidFill>
              </a:rPr>
              <a:t> </a:t>
            </a:r>
            <a:r>
              <a:rPr lang="sr-Latn-RS" altLang="en-US" sz="1200">
                <a:solidFill>
                  <a:schemeClr val="bg2"/>
                </a:solidFill>
              </a:rPr>
              <a:t>.</a:t>
            </a:r>
            <a:r>
              <a:rPr lang="en-US" altLang="en-US" sz="1200">
                <a:solidFill>
                  <a:schemeClr val="bg2"/>
                </a:solidFill>
              </a:rPr>
              <a:t>2007</a:t>
            </a:r>
          </a:p>
        </p:txBody>
      </p:sp>
      <p:grpSp>
        <p:nvGrpSpPr>
          <p:cNvPr id="56347" name="Group 15"/>
          <p:cNvGrpSpPr>
            <a:grpSpLocks/>
          </p:cNvGrpSpPr>
          <p:nvPr/>
        </p:nvGrpSpPr>
        <p:grpSpPr bwMode="auto">
          <a:xfrm>
            <a:off x="6819900" y="1760538"/>
            <a:ext cx="3848100" cy="4813300"/>
            <a:chOff x="5295332" y="1760559"/>
            <a:chExt cx="3848668" cy="4812735"/>
          </a:xfrm>
        </p:grpSpPr>
        <p:grpSp>
          <p:nvGrpSpPr>
            <p:cNvPr id="56348" name="Group 12"/>
            <p:cNvGrpSpPr>
              <a:grpSpLocks/>
            </p:cNvGrpSpPr>
            <p:nvPr/>
          </p:nvGrpSpPr>
          <p:grpSpPr bwMode="auto">
            <a:xfrm>
              <a:off x="5295332" y="1760559"/>
              <a:ext cx="3848668" cy="4812735"/>
              <a:chOff x="5295332" y="1828799"/>
              <a:chExt cx="3848668" cy="4812735"/>
            </a:xfrm>
          </p:grpSpPr>
          <p:pic>
            <p:nvPicPr>
              <p:cNvPr id="56350" name="Picture 4" descr="D:\Marko\Sve prezentacije u CNM\Sabloni iz knjige\sl 10-1.jp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78"/>
              <a:stretch>
                <a:fillRect/>
              </a:stretch>
            </p:blipFill>
            <p:spPr bwMode="auto">
              <a:xfrm>
                <a:off x="5459104" y="1828799"/>
                <a:ext cx="3684896" cy="4812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351" name="Picture 4" descr="D:\Marko\Sve prezentacije u CNM\Sabloni iz knjige\sl 10-1.jp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353" r="12013" b="90121"/>
              <a:stretch>
                <a:fillRect/>
              </a:stretch>
            </p:blipFill>
            <p:spPr bwMode="auto">
              <a:xfrm>
                <a:off x="5295332" y="1828800"/>
                <a:ext cx="696037" cy="559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Rectangle 14"/>
            <p:cNvSpPr/>
            <p:nvPr/>
          </p:nvSpPr>
          <p:spPr>
            <a:xfrm>
              <a:off x="7056130" y="5090743"/>
              <a:ext cx="1460716" cy="996833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</p:cSld>
  <p:clrMapOvr>
    <a:masterClrMapping/>
  </p:clrMapOvr>
  <p:transition spd="slow" advTm="1065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 descr="data:image/jpeg;base64,/9j/4AAQSkZJRgABAQAAAQABAAD/2wCEAAkGBwgHBhUIBxMWFRQWGSAaGRcYGRsbIBwhHyIhICAiISMgIiwhJCYlHx0bKDEkJSkvLi4vHCIzODQsNyotLisBCgoKBQUFDgUFDisZExkrKysrKysrKysrKysrKysrKysrKysrKysrKysrKysrKysrKysrKysrKysrKysrKysrK//AABEIAKcBLQMBIgACEQEDEQH/xAAbAAEBAAMBAQEAAAAAAAAAAAAABgMEBQIBB//EAEYQAAEDAwICBQcICAMJAAAAAAEAAgMEBREGIRIxBxNBUWEUIjI2cXOxFUJydIGRsrMjMzQ1N1JitENToRYXRGOCg6LB8f/EABQBAQAAAAAAAAAAAAAAAAAAAAD/xAAUEQEAAAAAAAAAAAAAAAAAAAAA/9oADAMBAAIRAxEAPwD9xRFq3G40dshE1fI1jS4MBJ5uccADvJPYEG0i5t3v1tszmsuD+Fz88LQ1z3EDGTwtBOBkZOMDKzNutvda/lQSs6jh4+t4hw8Pfnkg3EWKlqIqulbU05yx7Q5p7wRkH7llQEREBERAREQEREBERAREQEREBERAREQEREBERAREQEREBERAREQEREBSfSFbqOa1ivmYHSskhDHHfhBmjzw9gJ7xuqxY54IqiPq6hoc3IOCMjIOR9xAP2IOHfpqP5QFLFM2mq3xHq5nMa7DA5vEBx+ad8eb7DhcLTVFb7r0dthqImvZCZeA5c5kjmOeBKATuHEl4ByATkcgVaV9uorlD1NxiZK0HPC9ocM9+CFm6tnVdVgcOMYxtjuwg5ekPVOk+rxfgas+oLrHZLJNdJmlzYmF5aOZx3ZW7DFHBEIoQGtaAAAMAAbAAKd6SvUGt9w/4IKClnFTSsnaMBzQ7HtGVlWnZ/wB0Q+7Z+ELcQEREBERAWhfLxQ2G2PuV0fwRsG5557AAOZJOwC31F9I3V+WWzyvHVeXs4s8uLgk4P/L/ANIPs2t6+koflK4Wuqjp9i5+YnOa0/OdGHcYAzv2jBVZRVcFfRsrKRwdG9oc1w5EEZB+5ZnYx53JR/RSMaSxF+q6+bqe7q+tdw48OePDCCxREQEREBERAREQEREBERAREQEREBERAREQEREBERAREQFz9Q2yK9WOa2VDixsrCwuGMgHt32XQU10leoNb7h/wQUFJCKalZA05DWhufYMLKvEP6lvsC9oCIiAiIgLn3600F8tb7fdWh0bue+CCORB7CDyK6ClelP8Ah5W+6PxCDXqNHXSpofk6vulQ6nwA4BkbZHAdjpQM4PbgAntPPNVb6Ont1CyiomhscbQ1rR2ADAU90h/w5q/q7vgqC2/u6P6DfgEGyiIgIiICIiAiIgIiICIiAiIgIiICIiAiIgIiICIiAiIgKa6SvUGt9w/4KlU10leoNb7h/wAEFFD+pb7Ava8Q/qW+wL2gIiICIiApXpT/AIeVvuj8QqpSvSn/AA8rfdH4hB96Q/4c1f1d3wVBbf3dH9BvwCn+kP8AhzV/V3fBUFt/d0f0G/AINlERAREQEREBERAREQEREBERARcnU+oKTTdqNfW8TsuDGMaMuke70WNHefgCVwJLrrykiNfVUVM+MDJgileZQO3BLeBzhvsOfYUFqijdTa6jt2j4dR2aPyhsz2NazcEh+dhj5wIxjvXZGoKeq0k7UFs89nUulZnbPC0nB7txg/ag7KLmWW6trtPQ3Wr4Y+sibI7J2bxAHme5btLVU1ZH1tI9r297XBw+8IMyIiAiIgIikL5rump635K07E6uq+2OIjhZ4ySei3l359iCpq6qnoqZ1TWPaxjRlznEAAd5J2C/Pr/fa/XNDLZNHQccEjXRyVkuWRDOx6vbieee4GBjtyt+k0VW3mqFw13MKgjdtKwcNPGfFvOQjvd9y33axtEF3jsNmY6ofxNa8U7QWQNO2XuHmtA7hvsdkGjb9bvtcwt2t4fI5OTZs5p5Mfyv+acdju77FbNcHN4m7g9qwV1DSXGmNLXxskYebXtDgfsKizpa96UkNToqXrIOZoJnZb/2pDuzwByM80F4imNN62t15nNBUh1NVN9KnnHC/t3ZnZ4yDu3w2GQqdARFzb7frXp+iNXd5WxtHLJ3d4NHMnwAQdJRfSPe7J8kyaeq3vfPO3gbBAA+Y532b2cubtsLVdWas1n5lsa63Umf10gzPIM/MZ/hgjO7t9xjtVHpvSlo05Gfk+PMjvTmeeKR/aS553O/Zy8EEbe5tcV+n5GXWij8mmYWPggfx1EbSMcQz5jz/SO7x2sdK6htF9oQ20yhxjaA9h817DjGHtO4OQR3ZBXcUzqXRVtvc3l0JdT1TfQqYTwvB/qxs4d4d2ciEFMighqW/aRIg1nEZ6cbCugbke2WMbsx2ubtyVnRXGir6IVtFIx8ZGQ9rgW/eEG0ixUtTBWQCopHtex3JzSCD7CNl8gqqeoe5kD2uLDwuAIPCe445HwQZlhrKumoaV1VWvaxjRlznEAAeJKlbrrqI1pteloXV1QPS6sgRR5/nk9EewZPsWCi0RU3SpFfrqfyp43bTtBbTx7fyfPI38533IPD9Y3bUU3k+g4A+MEh1ZPxNhBG3mAedJ27jb78rJQ65kt1R5BriHyOTk2bOYJPov8Amnwd96s4o2QxCKIBrQMAAYAA5ABYq+hpLjSmlr42yMdza9ocD9hQZ2kObxN3BX1QTtMXzSchqdFydbAN/IJneb49VId2eAO2SV19N61tt7mNDMHU1U30qaYcL/a3sePFv+iCmREQEXLv+obVp6k8pu8rYx2Dm53g1o3cfYFKmbVmtGYpQ62Uh+e4A1ErduQ5RbZ3OTnHNBsdJk0VHJbrhWbQxVrDI48mAte0Od3AOI3PLKs5pooITNO4Na0ElxOAANySe5c+jsNvprELK9plhwWkSuMhcCSTxF253J9nZjC4n+7y0OYKeeWqkgGMU76h7ottwCM5IGORJHggjaON7dEUU52ZLdo5Yhy8x85LduwEb/at/UhOiJqumkOKCvjl6vOwhqCxxLPBsm5HiF+gXGyUNxp4qeduGQyMkjDTwgOjOWcuwdy9X2z0F/tb7bdGB8bxuPgQewg8ig/PJZLdLYrTR1FPLWzCnEjKVpZwEBjQXycfm4aTgZ7TyWbQ0c1L0jVMLqWOiD6VkhgieHtzxkBzuEBocR2Acu05VVXaNtdVSwRRulidTs4IpYpC14bgAtJ7QcDmCvdm0jarNdDc6MSdc5nA975HPMgzxZfk7nPI9gAA2ACDvoiIC5Gp9RUOmbd5ZX8Z4nBjGMaXPkeeTWgdpx27LrqN6RP2y2fX4vg5Bq/JuqNYnivT3UFGeVPE79O8d0rxs0Ec2t7Dg963ay66X6Pbe220TMPd6FNA3jlkPfjmeXpOPZzVPX076uifTxSOjLmkB7McTc9oyCMj2LkaZ0fZ9NB0lCwulfu+eQ8cj/a47425DAQcI2jU+sDnUL/IqQ/8LC7Mrx3SyD0c9rW9m2yrbLZrdYqEUNpibFGOxo5+JPMnxO630QEREHI1Fpq06kgEV2iDi3djx5r2Hva4bjcD7lM8erNFj9Lx3KjbtkY8pjAHM9ko7P5u1Xq51hu0N7torqdrmtL3sw7GcxvdGeXeWk+xBJt1pctVDyfQcJI+dV1DSyJneGt9J7hyxyB55C6Vi0PR0VcLteXurKz/ADpdw090bPRYOeMb781r9EfqW330/wCa9WaAiIgIiIPhAIwVzqihpLdYZKWgjZGwMeQxjQ0DIJOANtySV0lr3GN81vkij3LmOAHiQUH5V0Y1UmkqWipaok0lwja6NxO0U+POZ3ASbFo78+Kquj/973X6678DF7tWljXdGkOnb00sf1LWnBBMb27ggjbLXAHYrD0YWe+Winq/9pAOtkqC4PBGJAGNbx7HbPDnBwUFdRUVLQRGKijbG0kuIY0NBJOSdu0ntWwiICIiAuNqTS9o1LAI7rGHObuyRp4XsPPLXDcbgHu2XZRB+fPr9SaHlENe43ClOeAggVTWtGSS0460AcyN+0r7LrW5ajmFFoyMRh2R5VVAsbkDJEcZ8+RwGc7YGN12b768W76NR+BqahAGsLZj+ef8ooPNg0RQW2t+Vbk51XWdtRNuR4Rt9Fg3OAN9+aqURAREQEREBERAREQFG9In7ZbPr8XwcrJRvSJ+2Wz6/F8HILJERAREQEREBS3Rp6pN99Uf3EqqVLdGnqk331R/cSoNXoj9S2++n/NerNRnRH6lt99P+a9WaAiIgIiIC1rlI6K3SSRnBDHEHuIBWytS7fuqX3bvgUHL0HXT3DRtLWVz+OR8TXOccZJI5rV0ZcayvuVxjq3lwiqyyMHHmt4GnA+0lT+gtB6VuGjKSsraOJ8j4muc4g5JI5ndb/RhRU1uq7nR0LAyNlYQ1o5AcDNkF0iIgIiICIiCYvvrxbvo1H4GpqL1xtn05/yil99eLd9Go/A1NReuNs+nP+UUFOiIgIiICIiAiIgIiICjekT9stn1+L4OVkojpQqYqFtvrqo8McddE5798NGHDJ7ggt0WjVPluFoc+yzMa57P0cuBI0E8nYzghSdLrWvsUoo+kCEQEnDaqLLqd/LmfSYTvs4dh5ILpF4hljniEsJDmkZBByCO8Fe0BERAUt0aeqTffVH9xKqlaVXVW6x291RUujhibkknDWjJyftJJPeSUEz0R+pbffT/AJr1ZqL6IDx6GjlAOHSTObkEZBleQd+8K0QEREBERAXxzQ5vC7cHsX1EHiCGKnhEMDQ1rRgNaAAB3ADYL5FTwwuc6FrWlxy4gAcR7zjmfErIiAiIgIiICIiDg6nrLFaJob1fJBG6LjbFucuLwA4Bo3ccAbALSt1+01qe9xGnkd5RBxOZG9r4nYc3hceF4BcMFaVsIuXSxWGsbnySCJkOeQ60cb3Ad5IAz3DCdMMbYNHOvEJDZ6V7JYn9odxtBHsIJBHaguEXiF5khD3DBIBx3L2gIiICIiAiIgIiICxzwxVMJgqGhzXDDmuAIIPMEHYhZEQQ9RoyusdSa/Qs3U53dRyZdTv+iOcZJ7W/6LLa9Y2+6v8AkTVcHklQ4YMFQAWSD+h5HA8eHPw2VmudfLHa9QUXkd5hZKzmA4cj3g8wfEFBLzaNuOn5zW6Fm6tucuopcugfnJPDvmMnPZtsOxblh1zS1dULXfo3UVWcAQy8nk/5T/Rfucbb+C57qLVOjXGS2OdcKMf4Dz+njH/Ld/iYHzXb9g7127FfrBq0NlhDTNCeLqpWgSwuxj0XbtPMZGx70FEvjiGjLuSm9Sa0tljl8jjD6ipPKmgHHJ7SB6I8SuONNX/Vk3X6yl6mm7KCBxwfeyDBdz3aPN2CDYuWuX1lSbdomHy2YHDpAcQRE9r38j38LeeDvlerdoY1dZ8p6ym8tm5tjIxBEf6I+Xhl3NVNtt9HaqNtHbY2xxt5NYAB/wDfHtW0g+AADAX1EQEREBERAREQEREBERAREQEREExf7DcflpuoNNvY2cM6uSOTPVzMByASN2uac4dg4zyIWlVWS/6omjj1OIIaaN4kdBE50hlc3doe5zWgMB34QDnCtEQEREBERAREQEREBERAREQEREBT2o9GWfUM7aupa6OdnozwuMcjf+oc/tyqFEHG03pe0aagMVqj4S4kve48T3knOXOO5XZ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1679575" y="-1265238"/>
            <a:ext cx="4762500" cy="264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 b="1" dirty="0"/>
          </a:p>
        </p:txBody>
      </p:sp>
      <p:sp>
        <p:nvSpPr>
          <p:cNvPr id="58371" name="AutoShape 4" descr="data:image/jpeg;base64,/9j/4AAQSkZJRgABAQAAAQABAAD/2wCEAAkGBwgHBhUIBxMWFRQWGSAaGRcYGRsbIBwhHyIhICAiISMgIiwhJCYlHx0bKDEkJSkvLi4vHCIzODQsNyotLisBCgoKBQUFDgUFDisZExkrKysrKysrKysrKysrKysrKysrKysrKysrKysrKysrKysrKysrKysrKysrKysrKysrK//AABEIAKcBLQMBIgACEQEDEQH/xAAbAAEBAAMBAQEAAAAAAAAAAAAABgMEBQIBB//EAEYQAAEDAwICBQcICAMJAAAAAAEAAgMEBREGIRIxBxNBUWEUIjI2cXOxFUJydIGRsrMjMzQ1N1JitENToRYXRGOCg6LB8f/EABQBAQAAAAAAAAAAAAAAAAAAAAD/xAAUEQEAAAAAAAAAAAAAAAAAAAAA/9oADAMBAAIRAxEAPwD9xRFq3G40dshE1fI1jS4MBJ5uccADvJPYEG0i5t3v1tszmsuD+Fz88LQ1z3EDGTwtBOBkZOMDKzNutvda/lQSs6jh4+t4hw8Pfnkg3EWKlqIqulbU05yx7Q5p7wRkH7llQEREBERAREQEREBERAREQEREBERAREQEREBERAREQEREBERAREQEREBSfSFbqOa1ivmYHSskhDHHfhBmjzw9gJ7xuqxY54IqiPq6hoc3IOCMjIOR9xAP2IOHfpqP5QFLFM2mq3xHq5nMa7DA5vEBx+ad8eb7DhcLTVFb7r0dthqImvZCZeA5c5kjmOeBKATuHEl4ByATkcgVaV9uorlD1NxiZK0HPC9ocM9+CFm6tnVdVgcOMYxtjuwg5ekPVOk+rxfgas+oLrHZLJNdJmlzYmF5aOZx3ZW7DFHBEIoQGtaAAAMAAbAAKd6SvUGt9w/4IKClnFTSsnaMBzQ7HtGVlWnZ/wB0Q+7Z+ELcQEREBERAWhfLxQ2G2PuV0fwRsG5557AAOZJOwC31F9I3V+WWzyvHVeXs4s8uLgk4P/L/ANIPs2t6+koflK4Wuqjp9i5+YnOa0/OdGHcYAzv2jBVZRVcFfRsrKRwdG9oc1w5EEZB+5ZnYx53JR/RSMaSxF+q6+bqe7q+tdw48OePDCCxREQEREBERAREQEREBERAREQEREBERAREQEREBERAREQFz9Q2yK9WOa2VDixsrCwuGMgHt32XQU10leoNb7h/wQUFJCKalZA05DWhufYMLKvEP6lvsC9oCIiAiIgLn3600F8tb7fdWh0bue+CCORB7CDyK6ClelP8Ah5W+6PxCDXqNHXSpofk6vulQ6nwA4BkbZHAdjpQM4PbgAntPPNVb6Ont1CyiomhscbQ1rR2ADAU90h/w5q/q7vgqC2/u6P6DfgEGyiIgIiICIiAiIgIiICIiAiIgIiICIiAiIgIiICIiAiIgKa6SvUGt9w/4KlU10leoNb7h/wAEFFD+pb7Ava8Q/qW+wL2gIiICIiApXpT/AIeVvuj8QqpSvSn/AA8rfdH4hB96Q/4c1f1d3wVBbf3dH9BvwCn+kP8AhzV/V3fBUFt/d0f0G/AINlERAREQEREBERAREQEREBERARcnU+oKTTdqNfW8TsuDGMaMuke70WNHefgCVwJLrrykiNfVUVM+MDJgileZQO3BLeBzhvsOfYUFqijdTa6jt2j4dR2aPyhsz2NazcEh+dhj5wIxjvXZGoKeq0k7UFs89nUulZnbPC0nB7txg/ag7KLmWW6trtPQ3Wr4Y+sibI7J2bxAHme5btLVU1ZH1tI9r297XBw+8IMyIiAiIgIikL5rump635K07E6uq+2OIjhZ4ySei3l359iCpq6qnoqZ1TWPaxjRlznEAAd5J2C/Pr/fa/XNDLZNHQccEjXRyVkuWRDOx6vbieee4GBjtyt+k0VW3mqFw13MKgjdtKwcNPGfFvOQjvd9y33axtEF3jsNmY6ofxNa8U7QWQNO2XuHmtA7hvsdkGjb9bvtcwt2t4fI5OTZs5p5Mfyv+acdju77FbNcHN4m7g9qwV1DSXGmNLXxskYebXtDgfsKizpa96UkNToqXrIOZoJnZb/2pDuzwByM80F4imNN62t15nNBUh1NVN9KnnHC/t3ZnZ4yDu3w2GQqdARFzb7frXp+iNXd5WxtHLJ3d4NHMnwAQdJRfSPe7J8kyaeq3vfPO3gbBAA+Y532b2cubtsLVdWas1n5lsa63Umf10gzPIM/MZ/hgjO7t9xjtVHpvSlo05Gfk+PMjvTmeeKR/aS553O/Zy8EEbe5tcV+n5GXWij8mmYWPggfx1EbSMcQz5jz/SO7x2sdK6htF9oQ20yhxjaA9h817DjGHtO4OQR3ZBXcUzqXRVtvc3l0JdT1TfQqYTwvB/qxs4d4d2ciEFMighqW/aRIg1nEZ6cbCugbke2WMbsx2ubtyVnRXGir6IVtFIx8ZGQ9rgW/eEG0ixUtTBWQCopHtex3JzSCD7CNl8gqqeoe5kD2uLDwuAIPCe445HwQZlhrKumoaV1VWvaxjRlznEAAeJKlbrrqI1pteloXV1QPS6sgRR5/nk9EewZPsWCi0RU3SpFfrqfyp43bTtBbTx7fyfPI38533IPD9Y3bUU3k+g4A+MEh1ZPxNhBG3mAedJ27jb78rJQ65kt1R5BriHyOTk2bOYJPov8Amnwd96s4o2QxCKIBrQMAAYAA5ABYq+hpLjSmlr42yMdza9ocD9hQZ2kObxN3BX1QTtMXzSchqdFydbAN/IJneb49VId2eAO2SV19N61tt7mNDMHU1U30qaYcL/a3sePFv+iCmREQEXLv+obVp6k8pu8rYx2Dm53g1o3cfYFKmbVmtGYpQ62Uh+e4A1ErduQ5RbZ3OTnHNBsdJk0VHJbrhWbQxVrDI48mAte0Od3AOI3PLKs5pooITNO4Na0ElxOAANySe5c+jsNvprELK9plhwWkSuMhcCSTxF253J9nZjC4n+7y0OYKeeWqkgGMU76h7ottwCM5IGORJHggjaON7dEUU52ZLdo5Yhy8x85LduwEb/at/UhOiJqumkOKCvjl6vOwhqCxxLPBsm5HiF+gXGyUNxp4qeduGQyMkjDTwgOjOWcuwdy9X2z0F/tb7bdGB8bxuPgQewg8ig/PJZLdLYrTR1FPLWzCnEjKVpZwEBjQXycfm4aTgZ7TyWbQ0c1L0jVMLqWOiD6VkhgieHtzxkBzuEBocR2Acu05VVXaNtdVSwRRulidTs4IpYpC14bgAtJ7QcDmCvdm0jarNdDc6MSdc5nA975HPMgzxZfk7nPI9gAA2ACDvoiIC5Gp9RUOmbd5ZX8Z4nBjGMaXPkeeTWgdpx27LrqN6RP2y2fX4vg5Bq/JuqNYnivT3UFGeVPE79O8d0rxs0Ec2t7Dg963ay66X6Pbe220TMPd6FNA3jlkPfjmeXpOPZzVPX076uifTxSOjLmkB7McTc9oyCMj2LkaZ0fZ9NB0lCwulfu+eQ8cj/a47425DAQcI2jU+sDnUL/IqQ/8LC7Mrx3SyD0c9rW9m2yrbLZrdYqEUNpibFGOxo5+JPMnxO630QEREHI1Fpq06kgEV2iDi3djx5r2Hva4bjcD7lM8erNFj9Lx3KjbtkY8pjAHM9ko7P5u1Xq51hu0N7torqdrmtL3sw7GcxvdGeXeWk+xBJt1pctVDyfQcJI+dV1DSyJneGt9J7hyxyB55C6Vi0PR0VcLteXurKz/ADpdw090bPRYOeMb781r9EfqW330/wCa9WaAiIgIiIPhAIwVzqihpLdYZKWgjZGwMeQxjQ0DIJOANtySV0lr3GN81vkij3LmOAHiQUH5V0Y1UmkqWipaok0lwja6NxO0U+POZ3ASbFo78+Kquj/973X6678DF7tWljXdGkOnb00sf1LWnBBMb27ggjbLXAHYrD0YWe+Winq/9pAOtkqC4PBGJAGNbx7HbPDnBwUFdRUVLQRGKijbG0kuIY0NBJOSdu0ntWwiICIiAuNqTS9o1LAI7rGHObuyRp4XsPPLXDcbgHu2XZRB+fPr9SaHlENe43ClOeAggVTWtGSS0460AcyN+0r7LrW5ajmFFoyMRh2R5VVAsbkDJEcZ8+RwGc7YGN12b768W76NR+BqahAGsLZj+ef8ooPNg0RQW2t+Vbk51XWdtRNuR4Rt9Fg3OAN9+aqURAREQEREBERAREQFG9In7ZbPr8XwcrJRvSJ+2Wz6/F8HILJERAREQEREBS3Rp6pN99Uf3EqqVLdGnqk331R/cSoNXoj9S2++n/NerNRnRH6lt99P+a9WaAiIgIiIC1rlI6K3SSRnBDHEHuIBWytS7fuqX3bvgUHL0HXT3DRtLWVz+OR8TXOccZJI5rV0ZcayvuVxjq3lwiqyyMHHmt4GnA+0lT+gtB6VuGjKSsraOJ8j4muc4g5JI5ndb/RhRU1uq7nR0LAyNlYQ1o5AcDNkF0iIgIiICIiCYvvrxbvo1H4GpqL1xtn05/yil99eLd9Go/A1NReuNs+nP+UUFOiIgIiICIiAiIgIiICjekT9stn1+L4OVkojpQqYqFtvrqo8McddE5798NGHDJ7ggt0WjVPluFoc+yzMa57P0cuBI0E8nYzghSdLrWvsUoo+kCEQEnDaqLLqd/LmfSYTvs4dh5ILpF4hljniEsJDmkZBByCO8Fe0BERAUt0aeqTffVH9xKqlaVXVW6x291RUujhibkknDWjJyftJJPeSUEz0R+pbffT/AJr1ZqL6IDx6GjlAOHSTObkEZBleQd+8K0QEREBERAXxzQ5vC7cHsX1EHiCGKnhEMDQ1rRgNaAAB3ADYL5FTwwuc6FrWlxy4gAcR7zjmfErIiAiIgIiICIiDg6nrLFaJob1fJBG6LjbFucuLwA4Bo3ccAbALSt1+01qe9xGnkd5RBxOZG9r4nYc3hceF4BcMFaVsIuXSxWGsbnySCJkOeQ60cb3Ad5IAz3DCdMMbYNHOvEJDZ6V7JYn9odxtBHsIJBHaguEXiF5khD3DBIBx3L2gIiICIiAiIgIiICxzwxVMJgqGhzXDDmuAIIPMEHYhZEQQ9RoyusdSa/Qs3U53dRyZdTv+iOcZJ7W/6LLa9Y2+6v8AkTVcHklQ4YMFQAWSD+h5HA8eHPw2VmudfLHa9QUXkd5hZKzmA4cj3g8wfEFBLzaNuOn5zW6Fm6tucuopcugfnJPDvmMnPZtsOxblh1zS1dULXfo3UVWcAQy8nk/5T/Rfucbb+C57qLVOjXGS2OdcKMf4Dz+njH/Ld/iYHzXb9g7127FfrBq0NlhDTNCeLqpWgSwuxj0XbtPMZGx70FEvjiGjLuSm9Sa0tljl8jjD6ipPKmgHHJ7SB6I8SuONNX/Vk3X6yl6mm7KCBxwfeyDBdz3aPN2CDYuWuX1lSbdomHy2YHDpAcQRE9r38j38LeeDvlerdoY1dZ8p6ym8tm5tjIxBEf6I+Xhl3NVNtt9HaqNtHbY2xxt5NYAB/wDfHtW0g+AADAX1EQEREBERAREQEREBERAREQEREExf7DcflpuoNNvY2cM6uSOTPVzMByASN2uac4dg4zyIWlVWS/6omjj1OIIaaN4kdBE50hlc3doe5zWgMB34QDnCtEQEREBERAREQEREBERAREQEREBT2o9GWfUM7aupa6OdnozwuMcjf+oc/tyqFEHG03pe0aagMVqj4S4kve48T3knOXOO5XZ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1679575" y="-1265238"/>
            <a:ext cx="4762500" cy="264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/>
          </a:p>
        </p:txBody>
      </p:sp>
      <p:pic>
        <p:nvPicPr>
          <p:cNvPr id="58372" name="Picture 6" descr="http://www.pharmacopeia.cn/v29240/images/v29240/g-43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176" y="887413"/>
            <a:ext cx="2536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537883" y="2157040"/>
            <a:ext cx="10874188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Фармакокинетски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сличан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ПАХ</a:t>
            </a:r>
            <a:endParaRPr lang="sr-Latn-CS" sz="2400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80%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тубулска секреција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, 20%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гломерулска филтрација</a:t>
            </a:r>
            <a:endParaRPr lang="x-none" sz="2400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Везивање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за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протеине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плазме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:~60%</a:t>
            </a: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x-none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“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Peak renal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а</a:t>
            </a:r>
            <a:r>
              <a:rPr lang="en-US" sz="2400" dirty="0" err="1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ctivity</a:t>
            </a:r>
            <a:r>
              <a:rPr lang="x-none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”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30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мин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.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после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и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.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в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.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убризгавања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–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у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мокраћи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85%</a:t>
            </a:r>
            <a:endParaRPr lang="x-none" sz="2400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за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одређивање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Latn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“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ERPF</a:t>
            </a:r>
            <a:r>
              <a:rPr lang="sr-Latn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”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(660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мл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/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мин</a:t>
            </a:r>
            <a:r>
              <a:rPr lang="vi-VN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)</a:t>
            </a: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Висока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ефикасност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екстракције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80-90% (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бољи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однос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бубрег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/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околина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).</a:t>
            </a: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vi-VN" sz="2400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indent="4572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123-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јод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изотоп</a:t>
            </a:r>
            <a:r>
              <a:rPr lang="sr-Latn-C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4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избора</a:t>
            </a:r>
            <a:endParaRPr lang="sr-Latn-CS" sz="2400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37883" y="921544"/>
            <a:ext cx="5509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r-Latn-CS" sz="2800" b="1" baseline="300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131/123</a:t>
            </a:r>
            <a:r>
              <a:rPr lang="sr-Latn-C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I-</a:t>
            </a:r>
            <a:r>
              <a:rPr lang="sr-Cyrl-R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Ортхојодохипурат</a:t>
            </a:r>
            <a:r>
              <a:rPr lang="sr-Latn-R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sr-Cyrl-R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(</a:t>
            </a:r>
            <a:r>
              <a:rPr lang="sr-Latn-RS" sz="28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OIH)</a:t>
            </a:r>
            <a:endParaRPr lang="sr-Latn-CS" sz="2800" b="1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1524000" y="12700"/>
            <a:ext cx="9144000" cy="7493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chemeClr val="tx1"/>
              </a:buClr>
              <a:defRPr/>
            </a:pPr>
            <a:r>
              <a:rPr lang="sr-Cyrl-RS" sz="4000" kern="0">
                <a:latin typeface="+mj-lt"/>
                <a:ea typeface="+mj-ea"/>
                <a:cs typeface="Times New Roman" pitchFamily="18" charset="0"/>
              </a:rPr>
              <a:t>Радиофармацеутици</a:t>
            </a:r>
            <a:endParaRPr lang="en-US" sz="40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advTm="28812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ind_0560_slide">
  <a:themeElements>
    <a:clrScheme name="Office Theme 2">
      <a:dk1>
        <a:srgbClr val="333333"/>
      </a:dk1>
      <a:lt1>
        <a:srgbClr val="FFFFFF"/>
      </a:lt1>
      <a:dk2>
        <a:srgbClr val="CC3300"/>
      </a:dk2>
      <a:lt2>
        <a:srgbClr val="FFFFFF"/>
      </a:lt2>
      <a:accent1>
        <a:srgbClr val="E6A35C"/>
      </a:accent1>
      <a:accent2>
        <a:srgbClr val="F2919E"/>
      </a:accent2>
      <a:accent3>
        <a:srgbClr val="E2ADAA"/>
      </a:accent3>
      <a:accent4>
        <a:srgbClr val="DADADA"/>
      </a:accent4>
      <a:accent5>
        <a:srgbClr val="F0CEB5"/>
      </a:accent5>
      <a:accent6>
        <a:srgbClr val="DB838F"/>
      </a:accent6>
      <a:hlink>
        <a:srgbClr val="FFB299"/>
      </a:hlink>
      <a:folHlink>
        <a:srgbClr val="E6B8DE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333333"/>
        </a:dk1>
        <a:lt1>
          <a:srgbClr val="FFFFFF"/>
        </a:lt1>
        <a:dk2>
          <a:srgbClr val="CC3300"/>
        </a:dk2>
        <a:lt2>
          <a:srgbClr val="FFFFFF"/>
        </a:lt2>
        <a:accent1>
          <a:srgbClr val="EB815E"/>
        </a:accent1>
        <a:accent2>
          <a:srgbClr val="F28E6D"/>
        </a:accent2>
        <a:accent3>
          <a:srgbClr val="E2ADAA"/>
        </a:accent3>
        <a:accent4>
          <a:srgbClr val="DADADA"/>
        </a:accent4>
        <a:accent5>
          <a:srgbClr val="F3C1B6"/>
        </a:accent5>
        <a:accent6>
          <a:srgbClr val="DB8062"/>
        </a:accent6>
        <a:hlink>
          <a:srgbClr val="FF9F80"/>
        </a:hlink>
        <a:folHlink>
          <a:srgbClr val="FFB4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3333"/>
        </a:dk1>
        <a:lt1>
          <a:srgbClr val="FFFFFF"/>
        </a:lt1>
        <a:dk2>
          <a:srgbClr val="CC3300"/>
        </a:dk2>
        <a:lt2>
          <a:srgbClr val="FFFFFF"/>
        </a:lt2>
        <a:accent1>
          <a:srgbClr val="E6A35C"/>
        </a:accent1>
        <a:accent2>
          <a:srgbClr val="F2919E"/>
        </a:accent2>
        <a:accent3>
          <a:srgbClr val="E2ADAA"/>
        </a:accent3>
        <a:accent4>
          <a:srgbClr val="DADADA"/>
        </a:accent4>
        <a:accent5>
          <a:srgbClr val="F0CEB5"/>
        </a:accent5>
        <a:accent6>
          <a:srgbClr val="DB838F"/>
        </a:accent6>
        <a:hlink>
          <a:srgbClr val="FFB299"/>
        </a:hlink>
        <a:folHlink>
          <a:srgbClr val="E6B8D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3333"/>
        </a:dk1>
        <a:lt1>
          <a:srgbClr val="FFFFFF"/>
        </a:lt1>
        <a:dk2>
          <a:srgbClr val="CC3300"/>
        </a:dk2>
        <a:lt2>
          <a:srgbClr val="FFFFFF"/>
        </a:lt2>
        <a:accent1>
          <a:srgbClr val="9FCC8F"/>
        </a:accent1>
        <a:accent2>
          <a:srgbClr val="FFA98C"/>
        </a:accent2>
        <a:accent3>
          <a:srgbClr val="E2ADAA"/>
        </a:accent3>
        <a:accent4>
          <a:srgbClr val="DADADA"/>
        </a:accent4>
        <a:accent5>
          <a:srgbClr val="CDE2C6"/>
        </a:accent5>
        <a:accent6>
          <a:srgbClr val="E7997E"/>
        </a:accent6>
        <a:hlink>
          <a:srgbClr val="ACCBE6"/>
        </a:hlink>
        <a:folHlink>
          <a:srgbClr val="D4DE9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333333"/>
        </a:dk1>
        <a:lt1>
          <a:srgbClr val="FFFFFF"/>
        </a:lt1>
        <a:dk2>
          <a:srgbClr val="CC3300"/>
        </a:dk2>
        <a:lt2>
          <a:srgbClr val="FFFFFF"/>
        </a:lt2>
        <a:accent1>
          <a:srgbClr val="7ACCB8"/>
        </a:accent1>
        <a:accent2>
          <a:srgbClr val="D4CC5B"/>
        </a:accent2>
        <a:accent3>
          <a:srgbClr val="E2ADAA"/>
        </a:accent3>
        <a:accent4>
          <a:srgbClr val="DADADA"/>
        </a:accent4>
        <a:accent5>
          <a:srgbClr val="BEE2D8"/>
        </a:accent5>
        <a:accent6>
          <a:srgbClr val="C0B952"/>
        </a:accent6>
        <a:hlink>
          <a:srgbClr val="DEBFFF"/>
        </a:hlink>
        <a:folHlink>
          <a:srgbClr val="FFBCA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EB815E"/>
        </a:accent1>
        <a:accent2>
          <a:srgbClr val="F28E6D"/>
        </a:accent2>
        <a:accent3>
          <a:srgbClr val="FFFFFF"/>
        </a:accent3>
        <a:accent4>
          <a:srgbClr val="000000"/>
        </a:accent4>
        <a:accent5>
          <a:srgbClr val="F3C1B6"/>
        </a:accent5>
        <a:accent6>
          <a:srgbClr val="DB8062"/>
        </a:accent6>
        <a:hlink>
          <a:srgbClr val="FF9F80"/>
        </a:hlink>
        <a:folHlink>
          <a:srgbClr val="FFB4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E6A35C"/>
        </a:accent1>
        <a:accent2>
          <a:srgbClr val="F2919E"/>
        </a:accent2>
        <a:accent3>
          <a:srgbClr val="FFFFFF"/>
        </a:accent3>
        <a:accent4>
          <a:srgbClr val="000000"/>
        </a:accent4>
        <a:accent5>
          <a:srgbClr val="F0CEB5"/>
        </a:accent5>
        <a:accent6>
          <a:srgbClr val="DB838F"/>
        </a:accent6>
        <a:hlink>
          <a:srgbClr val="FFB299"/>
        </a:hlink>
        <a:folHlink>
          <a:srgbClr val="E6B8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FCC8F"/>
        </a:accent1>
        <a:accent2>
          <a:srgbClr val="FFA98C"/>
        </a:accent2>
        <a:accent3>
          <a:srgbClr val="FFFFFF"/>
        </a:accent3>
        <a:accent4>
          <a:srgbClr val="000000"/>
        </a:accent4>
        <a:accent5>
          <a:srgbClr val="CDE2C6"/>
        </a:accent5>
        <a:accent6>
          <a:srgbClr val="E7997E"/>
        </a:accent6>
        <a:hlink>
          <a:srgbClr val="ACCBE6"/>
        </a:hlink>
        <a:folHlink>
          <a:srgbClr val="D4DE9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ACCB8"/>
        </a:accent1>
        <a:accent2>
          <a:srgbClr val="D4CC5B"/>
        </a:accent2>
        <a:accent3>
          <a:srgbClr val="FFFFFF"/>
        </a:accent3>
        <a:accent4>
          <a:srgbClr val="000000"/>
        </a:accent4>
        <a:accent5>
          <a:srgbClr val="BEE2D8"/>
        </a:accent5>
        <a:accent6>
          <a:srgbClr val="C0B952"/>
        </a:accent6>
        <a:hlink>
          <a:srgbClr val="DEBFFF"/>
        </a:hlink>
        <a:folHlink>
          <a:srgbClr val="FFBCA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6dbef_214,219,239">
  <a:themeElements>
    <a:clrScheme name="d6dbef_214,219,239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d6dbef_214,219,239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6dbef_214,219,239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6dbef_214,219,239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3399FF"/>
      </a:lt1>
      <a:dk2>
        <a:srgbClr val="000000"/>
      </a:dk2>
      <a:lt2>
        <a:srgbClr val="CCCCCC"/>
      </a:lt2>
      <a:accent1>
        <a:srgbClr val="3B4800"/>
      </a:accent1>
      <a:accent2>
        <a:srgbClr val="004285"/>
      </a:accent2>
      <a:accent3>
        <a:srgbClr val="ADCAFF"/>
      </a:accent3>
      <a:accent4>
        <a:srgbClr val="000000"/>
      </a:accent4>
      <a:accent5>
        <a:srgbClr val="AFB1AA"/>
      </a:accent5>
      <a:accent6>
        <a:srgbClr val="003B78"/>
      </a:accent6>
      <a:hlink>
        <a:srgbClr val="004D47"/>
      </a:hlink>
      <a:folHlink>
        <a:srgbClr val="323166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0062C0"/>
        </a:accent1>
        <a:accent2>
          <a:srgbClr val="1F5283"/>
        </a:accent2>
        <a:accent3>
          <a:srgbClr val="ADCAFF"/>
        </a:accent3>
        <a:accent4>
          <a:srgbClr val="000000"/>
        </a:accent4>
        <a:accent5>
          <a:srgbClr val="AAB7DC"/>
        </a:accent5>
        <a:accent6>
          <a:srgbClr val="1B4976"/>
        </a:accent6>
        <a:hlink>
          <a:srgbClr val="20486E"/>
        </a:hlink>
        <a:folHlink>
          <a:srgbClr val="0033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3B4800"/>
        </a:accent1>
        <a:accent2>
          <a:srgbClr val="004285"/>
        </a:accent2>
        <a:accent3>
          <a:srgbClr val="ADCAFF"/>
        </a:accent3>
        <a:accent4>
          <a:srgbClr val="000000"/>
        </a:accent4>
        <a:accent5>
          <a:srgbClr val="AFB1AA"/>
        </a:accent5>
        <a:accent6>
          <a:srgbClr val="003B78"/>
        </a:accent6>
        <a:hlink>
          <a:srgbClr val="004D47"/>
        </a:hlink>
        <a:folHlink>
          <a:srgbClr val="3231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664C00"/>
        </a:accent1>
        <a:accent2>
          <a:srgbClr val="004285"/>
        </a:accent2>
        <a:accent3>
          <a:srgbClr val="ADCAFF"/>
        </a:accent3>
        <a:accent4>
          <a:srgbClr val="000000"/>
        </a:accent4>
        <a:accent5>
          <a:srgbClr val="B8B2AA"/>
        </a:accent5>
        <a:accent6>
          <a:srgbClr val="003B78"/>
        </a:accent6>
        <a:hlink>
          <a:srgbClr val="3B4800"/>
        </a:hlink>
        <a:folHlink>
          <a:srgbClr val="612F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004285"/>
        </a:accent1>
        <a:accent2>
          <a:srgbClr val="3B4800"/>
        </a:accent2>
        <a:accent3>
          <a:srgbClr val="ADCAFF"/>
        </a:accent3>
        <a:accent4>
          <a:srgbClr val="000000"/>
        </a:accent4>
        <a:accent5>
          <a:srgbClr val="AAB0C2"/>
        </a:accent5>
        <a:accent6>
          <a:srgbClr val="354000"/>
        </a:accent6>
        <a:hlink>
          <a:srgbClr val="6B4515"/>
        </a:hlink>
        <a:folHlink>
          <a:srgbClr val="7224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62C0"/>
        </a:accent1>
        <a:accent2>
          <a:srgbClr val="1F5283"/>
        </a:accent2>
        <a:accent3>
          <a:srgbClr val="FFFFFF"/>
        </a:accent3>
        <a:accent4>
          <a:srgbClr val="000000"/>
        </a:accent4>
        <a:accent5>
          <a:srgbClr val="AAB7DC"/>
        </a:accent5>
        <a:accent6>
          <a:srgbClr val="1B4976"/>
        </a:accent6>
        <a:hlink>
          <a:srgbClr val="20486E"/>
        </a:hlink>
        <a:folHlink>
          <a:srgbClr val="0033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B4800"/>
        </a:accent1>
        <a:accent2>
          <a:srgbClr val="004285"/>
        </a:accent2>
        <a:accent3>
          <a:srgbClr val="FFFFFF"/>
        </a:accent3>
        <a:accent4>
          <a:srgbClr val="000000"/>
        </a:accent4>
        <a:accent5>
          <a:srgbClr val="AFB1AA"/>
        </a:accent5>
        <a:accent6>
          <a:srgbClr val="003B78"/>
        </a:accent6>
        <a:hlink>
          <a:srgbClr val="004D47"/>
        </a:hlink>
        <a:folHlink>
          <a:srgbClr val="3231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C00"/>
        </a:accent1>
        <a:accent2>
          <a:srgbClr val="004285"/>
        </a:accent2>
        <a:accent3>
          <a:srgbClr val="FFFFFF"/>
        </a:accent3>
        <a:accent4>
          <a:srgbClr val="000000"/>
        </a:accent4>
        <a:accent5>
          <a:srgbClr val="B8B2AA"/>
        </a:accent5>
        <a:accent6>
          <a:srgbClr val="003B78"/>
        </a:accent6>
        <a:hlink>
          <a:srgbClr val="3B4800"/>
        </a:hlink>
        <a:folHlink>
          <a:srgbClr val="612F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4285"/>
        </a:accent1>
        <a:accent2>
          <a:srgbClr val="3B4800"/>
        </a:accent2>
        <a:accent3>
          <a:srgbClr val="FFFFFF"/>
        </a:accent3>
        <a:accent4>
          <a:srgbClr val="000000"/>
        </a:accent4>
        <a:accent5>
          <a:srgbClr val="AAB0C2"/>
        </a:accent5>
        <a:accent6>
          <a:srgbClr val="354000"/>
        </a:accent6>
        <a:hlink>
          <a:srgbClr val="6B4515"/>
        </a:hlink>
        <a:folHlink>
          <a:srgbClr val="722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ed_0080_slide">
  <a:themeElements>
    <a:clrScheme name="Office Theme 2">
      <a:dk1>
        <a:srgbClr val="000000"/>
      </a:dk1>
      <a:lt1>
        <a:srgbClr val="3399FF"/>
      </a:lt1>
      <a:dk2>
        <a:srgbClr val="000000"/>
      </a:dk2>
      <a:lt2>
        <a:srgbClr val="CCCCCC"/>
      </a:lt2>
      <a:accent1>
        <a:srgbClr val="3B4800"/>
      </a:accent1>
      <a:accent2>
        <a:srgbClr val="004285"/>
      </a:accent2>
      <a:accent3>
        <a:srgbClr val="ADCAFF"/>
      </a:accent3>
      <a:accent4>
        <a:srgbClr val="000000"/>
      </a:accent4>
      <a:accent5>
        <a:srgbClr val="AFB1AA"/>
      </a:accent5>
      <a:accent6>
        <a:srgbClr val="003B78"/>
      </a:accent6>
      <a:hlink>
        <a:srgbClr val="004D47"/>
      </a:hlink>
      <a:folHlink>
        <a:srgbClr val="323166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0062C0"/>
        </a:accent1>
        <a:accent2>
          <a:srgbClr val="1F5283"/>
        </a:accent2>
        <a:accent3>
          <a:srgbClr val="ADCAFF"/>
        </a:accent3>
        <a:accent4>
          <a:srgbClr val="000000"/>
        </a:accent4>
        <a:accent5>
          <a:srgbClr val="AAB7DC"/>
        </a:accent5>
        <a:accent6>
          <a:srgbClr val="1B4976"/>
        </a:accent6>
        <a:hlink>
          <a:srgbClr val="20486E"/>
        </a:hlink>
        <a:folHlink>
          <a:srgbClr val="0033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3B4800"/>
        </a:accent1>
        <a:accent2>
          <a:srgbClr val="004285"/>
        </a:accent2>
        <a:accent3>
          <a:srgbClr val="ADCAFF"/>
        </a:accent3>
        <a:accent4>
          <a:srgbClr val="000000"/>
        </a:accent4>
        <a:accent5>
          <a:srgbClr val="AFB1AA"/>
        </a:accent5>
        <a:accent6>
          <a:srgbClr val="003B78"/>
        </a:accent6>
        <a:hlink>
          <a:srgbClr val="004D47"/>
        </a:hlink>
        <a:folHlink>
          <a:srgbClr val="3231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664C00"/>
        </a:accent1>
        <a:accent2>
          <a:srgbClr val="004285"/>
        </a:accent2>
        <a:accent3>
          <a:srgbClr val="ADCAFF"/>
        </a:accent3>
        <a:accent4>
          <a:srgbClr val="000000"/>
        </a:accent4>
        <a:accent5>
          <a:srgbClr val="B8B2AA"/>
        </a:accent5>
        <a:accent6>
          <a:srgbClr val="003B78"/>
        </a:accent6>
        <a:hlink>
          <a:srgbClr val="3B4800"/>
        </a:hlink>
        <a:folHlink>
          <a:srgbClr val="612F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3399FF"/>
        </a:lt1>
        <a:dk2>
          <a:srgbClr val="000000"/>
        </a:dk2>
        <a:lt2>
          <a:srgbClr val="CCCCCC"/>
        </a:lt2>
        <a:accent1>
          <a:srgbClr val="004285"/>
        </a:accent1>
        <a:accent2>
          <a:srgbClr val="3B4800"/>
        </a:accent2>
        <a:accent3>
          <a:srgbClr val="ADCAFF"/>
        </a:accent3>
        <a:accent4>
          <a:srgbClr val="000000"/>
        </a:accent4>
        <a:accent5>
          <a:srgbClr val="AAB0C2"/>
        </a:accent5>
        <a:accent6>
          <a:srgbClr val="354000"/>
        </a:accent6>
        <a:hlink>
          <a:srgbClr val="6B4515"/>
        </a:hlink>
        <a:folHlink>
          <a:srgbClr val="7224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62C0"/>
        </a:accent1>
        <a:accent2>
          <a:srgbClr val="1F5283"/>
        </a:accent2>
        <a:accent3>
          <a:srgbClr val="FFFFFF"/>
        </a:accent3>
        <a:accent4>
          <a:srgbClr val="000000"/>
        </a:accent4>
        <a:accent5>
          <a:srgbClr val="AAB7DC"/>
        </a:accent5>
        <a:accent6>
          <a:srgbClr val="1B4976"/>
        </a:accent6>
        <a:hlink>
          <a:srgbClr val="20486E"/>
        </a:hlink>
        <a:folHlink>
          <a:srgbClr val="0033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B4800"/>
        </a:accent1>
        <a:accent2>
          <a:srgbClr val="004285"/>
        </a:accent2>
        <a:accent3>
          <a:srgbClr val="FFFFFF"/>
        </a:accent3>
        <a:accent4>
          <a:srgbClr val="000000"/>
        </a:accent4>
        <a:accent5>
          <a:srgbClr val="AFB1AA"/>
        </a:accent5>
        <a:accent6>
          <a:srgbClr val="003B78"/>
        </a:accent6>
        <a:hlink>
          <a:srgbClr val="004D47"/>
        </a:hlink>
        <a:folHlink>
          <a:srgbClr val="3231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C00"/>
        </a:accent1>
        <a:accent2>
          <a:srgbClr val="004285"/>
        </a:accent2>
        <a:accent3>
          <a:srgbClr val="FFFFFF"/>
        </a:accent3>
        <a:accent4>
          <a:srgbClr val="000000"/>
        </a:accent4>
        <a:accent5>
          <a:srgbClr val="B8B2AA"/>
        </a:accent5>
        <a:accent6>
          <a:srgbClr val="003B78"/>
        </a:accent6>
        <a:hlink>
          <a:srgbClr val="3B4800"/>
        </a:hlink>
        <a:folHlink>
          <a:srgbClr val="612F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4285"/>
        </a:accent1>
        <a:accent2>
          <a:srgbClr val="3B4800"/>
        </a:accent2>
        <a:accent3>
          <a:srgbClr val="FFFFFF"/>
        </a:accent3>
        <a:accent4>
          <a:srgbClr val="000000"/>
        </a:accent4>
        <a:accent5>
          <a:srgbClr val="AAB0C2"/>
        </a:accent5>
        <a:accent6>
          <a:srgbClr val="354000"/>
        </a:accent6>
        <a:hlink>
          <a:srgbClr val="6B4515"/>
        </a:hlink>
        <a:folHlink>
          <a:srgbClr val="722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ind_0560_slide</Template>
  <TotalTime>7166</TotalTime>
  <Words>2239</Words>
  <Application>Microsoft Office PowerPoint</Application>
  <PresentationFormat>Widescreen</PresentationFormat>
  <Paragraphs>483</Paragraphs>
  <Slides>40</Slides>
  <Notes>19</Notes>
  <HiddenSlides>1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5" baseType="lpstr">
      <vt:lpstr>Arial</vt:lpstr>
      <vt:lpstr>Bookman Old Style</vt:lpstr>
      <vt:lpstr>Calibri</vt:lpstr>
      <vt:lpstr>Gill Sans MT</vt:lpstr>
      <vt:lpstr>Tahoma</vt:lpstr>
      <vt:lpstr>Times New Roman</vt:lpstr>
      <vt:lpstr>Wingdings</vt:lpstr>
      <vt:lpstr>Wingdings 3</vt:lpstr>
      <vt:lpstr>ind_0560_slide</vt:lpstr>
      <vt:lpstr>d6dbef_214,219,239</vt:lpstr>
      <vt:lpstr>1_Default Design</vt:lpstr>
      <vt:lpstr>med_0080_slide</vt:lpstr>
      <vt:lpstr>Origin</vt:lpstr>
      <vt:lpstr>Photo Editor Photo</vt:lpstr>
      <vt:lpstr>Fotografía de Photo Editor</vt:lpstr>
      <vt:lpstr>НАСТАВНА ЈЕДИНИЦА 12:  ДИЈАГНОСТИЧКЕ МЕТОДЕ НУКЛЕАРНЕ МЕДИЦИНЕ У НЕФРОУРОЛОГИЈИ</vt:lpstr>
      <vt:lpstr>PowerPoint Presentation</vt:lpstr>
      <vt:lpstr>PowerPoint Presentation</vt:lpstr>
      <vt:lpstr>PowerPoint Presentation</vt:lpstr>
      <vt:lpstr>PowerPoint Presentation</vt:lpstr>
      <vt:lpstr>Методе нуклеарне нефрологије</vt:lpstr>
      <vt:lpstr>Динамска сцинтиграфија бубрега</vt:lpstr>
      <vt:lpstr>Radiofarmaci - distribucija</vt:lpstr>
      <vt:lpstr>PowerPoint Presentation</vt:lpstr>
      <vt:lpstr>Радиофармацеутици</vt:lpstr>
      <vt:lpstr>PowerPoint Presentation</vt:lpstr>
      <vt:lpstr>PowerPoint Presentation</vt:lpstr>
      <vt:lpstr>Нови радиофармацеутици</vt:lpstr>
      <vt:lpstr>Radiofarmaci - distribucija</vt:lpstr>
      <vt:lpstr>Radiofarmaci - karakteristike</vt:lpstr>
      <vt:lpstr>PowerPoint Presentation</vt:lpstr>
      <vt:lpstr>PowerPoint Presentation</vt:lpstr>
      <vt:lpstr>PowerPoint Presentation</vt:lpstr>
      <vt:lpstr>МЕТОДА СНИМАЊА</vt:lpstr>
      <vt:lpstr>PowerPoint Presentation</vt:lpstr>
      <vt:lpstr>PowerPoint Presentation</vt:lpstr>
      <vt:lpstr>Диурезна сцинтиграфија бубрега</vt:lpstr>
      <vt:lpstr>диуретско дејство фуросемида почиње у 2 мин. максимални ефекат се остварује 15-18 мин. </vt:lpstr>
      <vt:lpstr>Диурезна сцинтиграфија бубрега</vt:lpstr>
      <vt:lpstr>Радионуклидни каптоприлски тест</vt:lpstr>
      <vt:lpstr>Радионуклидни каптоприлски тест</vt:lpstr>
      <vt:lpstr>Радионуклидни каптоприлски тест</vt:lpstr>
      <vt:lpstr>Радионуклидни каптоприлски тест</vt:lpstr>
      <vt:lpstr>PowerPoint Presentation</vt:lpstr>
      <vt:lpstr> Испитивање функције трансплатираног бубрега</vt:lpstr>
      <vt:lpstr> Испитивање функције трансплатираног бубрега</vt:lpstr>
      <vt:lpstr>Радиониклидна цистографија</vt:lpstr>
      <vt:lpstr>Радиониклидна цистографија</vt:lpstr>
      <vt:lpstr>Статичка сцинтиграфија бубрега</vt:lpstr>
      <vt:lpstr>Радиофармацеутици </vt:lpstr>
      <vt:lpstr>PowerPoint Presentation</vt:lpstr>
      <vt:lpstr>Statička scintigrafija bubrega – scintigrafski nalaz</vt:lpstr>
      <vt:lpstr>Statička scintigrafija bubrega – scintigrafski nalaz</vt:lpstr>
      <vt:lpstr>PowerPoint Presentation</vt:lpstr>
      <vt:lpstr>Одређивање волумена резидуалног урина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Vlada</dc:creator>
  <cp:lastModifiedBy>Vladimir Vukomanovic</cp:lastModifiedBy>
  <cp:revision>417</cp:revision>
  <cp:lastPrinted>2020-09-13T16:48:21Z</cp:lastPrinted>
  <dcterms:created xsi:type="dcterms:W3CDTF">2015-03-13T19:31:47Z</dcterms:created>
  <dcterms:modified xsi:type="dcterms:W3CDTF">2022-12-05T13:21:09Z</dcterms:modified>
</cp:coreProperties>
</file>