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1" r:id="rId1"/>
  </p:sldMasterIdLst>
  <p:notesMasterIdLst>
    <p:notesMasterId r:id="rId11"/>
  </p:notesMasterIdLst>
  <p:sldIdLst>
    <p:sldId id="256" r:id="rId2"/>
    <p:sldId id="257" r:id="rId3"/>
    <p:sldId id="367" r:id="rId4"/>
    <p:sldId id="291" r:id="rId5"/>
    <p:sldId id="380" r:id="rId6"/>
    <p:sldId id="346" r:id="rId7"/>
    <p:sldId id="382" r:id="rId8"/>
    <p:sldId id="383" r:id="rId9"/>
    <p:sldId id="384" r:id="rId10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1pPr>
    <a:lvl2pPr marL="4572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2pPr>
    <a:lvl3pPr marL="9144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3pPr>
    <a:lvl4pPr marL="13716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4pPr>
    <a:lvl5pPr marL="1828800" algn="l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Arial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charset="0"/>
        <a:ea typeface="+mn-ea"/>
        <a:cs typeface="Arial" charset="0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1" d="100"/>
          <a:sy n="81" d="100"/>
        </p:scale>
        <p:origin x="-1421" y="-77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eaLnBrk="1" hangingPunct="1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eaLnBrk="1" hangingPunct="1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D9DCFD61-1D3C-43BB-8F94-EC27B3F39439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en-US" noProof="0" smtClean="0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noProof="0" smtClean="0"/>
              <a:t>Click to edit Master text styles</a:t>
            </a:r>
          </a:p>
          <a:p>
            <a:pPr lvl="1"/>
            <a:r>
              <a:rPr lang="en-US" noProof="0" smtClean="0"/>
              <a:t>Second level</a:t>
            </a:r>
          </a:p>
          <a:p>
            <a:pPr lvl="2"/>
            <a:r>
              <a:rPr lang="en-US" noProof="0" smtClean="0"/>
              <a:t>Third level</a:t>
            </a:r>
          </a:p>
          <a:p>
            <a:pPr lvl="3"/>
            <a:r>
              <a:rPr lang="en-US" noProof="0" smtClean="0"/>
              <a:t>Fourth level</a:t>
            </a:r>
          </a:p>
          <a:p>
            <a:pPr lvl="4"/>
            <a:r>
              <a:rPr lang="en-US" noProof="0" smtClean="0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eaLnBrk="1" hangingPunct="1">
              <a:defRPr sz="1200"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</a:bodyPr>
          <a:lstStyle>
            <a:lvl1pPr algn="r" eaLnBrk="1" hangingPunct="1">
              <a:defRPr sz="1200"/>
            </a:lvl1pPr>
          </a:lstStyle>
          <a:p>
            <a:fld id="{138C0D8D-C73D-4A7E-BF5D-65178725DC69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9EC607-4EFD-4C98-9988-9A1F2F70B660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4AD52270-9E1B-4DB6-8FA6-FA1720D70F9B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7186438-D5AB-4754-93FE-C1F05587A9D4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B614E91-F7AC-4064-B77E-F1CEFA478782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ECF2950-E9BA-4132-9C5B-533D0267B176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66BD6975-22BD-4231-87C3-2AD3E8A8451D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4E71795-AAC4-4525-BEA5-F7DC52C4312B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899E8BF-819D-4AE7-9A02-1A2EBCCC7415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3DD1090-04E1-4EA1-9105-59FCA359FFC1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E2A22539-CC38-45F2-BD34-A4AC0CB51B44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868EE26-9C17-4BEE-8DD8-F86A1A2B3B67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C4E72445-F88C-4CDF-AC59-F11A6FFACDD8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DE4961-0E3A-4525-808F-4AE3FDC41FEB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416C6AB-6A7A-46E5-A4F6-8DB04E18D689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1A3BA16-FAF8-4018-8517-AAFF877E0A01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7EB3F748-D433-4414-813A-C41C6A015726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CD6139C-8EE1-4DA1-AFB9-78D2D123CB62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36C351B6-6D50-4C32-8328-201297E640BD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62C0088-2634-4338-938B-4678FF941BDA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D56A422B-ABD4-4812-B776-743B1D75DA42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 rtlCol="0">
            <a:normAutofit/>
          </a:bodyPr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endParaRPr lang="en-US" noProof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9FC2173-0219-4D78-8604-C1BCEA04ECDA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fld id="{9638772D-69CA-4DB4-9233-D7F69A050C69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Title Placeholder 1"/>
          <p:cNvSpPr>
            <a:spLocks noGrp="1"/>
          </p:cNvSpPr>
          <p:nvPr>
            <p:ph type="title"/>
          </p:nvPr>
        </p:nvSpPr>
        <p:spPr bwMode="auto">
          <a:xfrm>
            <a:off x="457200" y="274638"/>
            <a:ext cx="8229600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title style</a:t>
            </a:r>
          </a:p>
        </p:txBody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8229600" cy="45259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altLang="en-US" smtClean="0"/>
              <a:t>Click to edit Master text styles</a:t>
            </a:r>
          </a:p>
          <a:p>
            <a:pPr lvl="1"/>
            <a:r>
              <a:rPr lang="en-US" altLang="en-US" smtClean="0"/>
              <a:t>Second level</a:t>
            </a:r>
          </a:p>
          <a:p>
            <a:pPr lvl="2"/>
            <a:r>
              <a:rPr lang="en-US" altLang="en-US" smtClean="0"/>
              <a:t>Third level</a:t>
            </a:r>
          </a:p>
          <a:p>
            <a:pPr lvl="3"/>
            <a:r>
              <a:rPr lang="en-US" altLang="en-US" smtClean="0"/>
              <a:t>Fourth level</a:t>
            </a:r>
          </a:p>
          <a:p>
            <a:pPr lvl="4"/>
            <a:r>
              <a:rPr lang="en-US" altLang="en-US" smtClean="0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eaLnBrk="1" hangingPunct="1">
              <a:defRPr sz="1200">
                <a:solidFill>
                  <a:schemeClr val="tx1">
                    <a:tint val="75000"/>
                  </a:schemeClr>
                </a:solidFill>
                <a:latin typeface="Arial" charset="0"/>
                <a:cs typeface="+mn-cs"/>
              </a:defRPr>
            </a:lvl1pPr>
          </a:lstStyle>
          <a:p>
            <a:pPr>
              <a:defRPr/>
            </a:pPr>
            <a:fld id="{7374A7FB-70BE-4761-A9DA-A1EE67FCF6FE}" type="datetimeFigureOut">
              <a:rPr lang="en-US"/>
              <a:pPr>
                <a:defRPr/>
              </a:pPr>
              <a:t>10/7/2022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eaLnBrk="1" hangingPunct="1">
              <a:defRPr sz="1200">
                <a:solidFill>
                  <a:schemeClr val="tx1">
                    <a:tint val="75000"/>
                  </a:schemeClr>
                </a:solidFill>
                <a:latin typeface="Arial" charset="0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 algn="r" eaLnBrk="1" hangingPunct="1">
              <a:defRPr sz="1200">
                <a:solidFill>
                  <a:srgbClr val="898989"/>
                </a:solidFill>
              </a:defRPr>
            </a:lvl1pPr>
          </a:lstStyle>
          <a:p>
            <a:fld id="{C6A4295E-F036-47FD-8DF7-D9744AE469A9}" type="slidenum">
              <a:rPr lang="en-US" altLang="en-US"/>
              <a:pPr/>
              <a:t>‹#›</a:t>
            </a:fld>
            <a:endParaRPr lang="en-US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2" r:id="rId1"/>
    <p:sldLayoutId id="2147483723" r:id="rId2"/>
    <p:sldLayoutId id="2147483724" r:id="rId3"/>
    <p:sldLayoutId id="2147483725" r:id="rId4"/>
    <p:sldLayoutId id="2147483726" r:id="rId5"/>
    <p:sldLayoutId id="2147483727" r:id="rId6"/>
    <p:sldLayoutId id="2147483728" r:id="rId7"/>
    <p:sldLayoutId id="2147483729" r:id="rId8"/>
    <p:sldLayoutId id="2147483730" r:id="rId9"/>
    <p:sldLayoutId id="2147483731" r:id="rId10"/>
    <p:sldLayoutId id="2147483732" r:id="rId11"/>
  </p:sldLayoutIdLst>
  <p:txStyles>
    <p:titleStyle>
      <a:lvl1pPr algn="ctr" rtl="0" eaLnBrk="0" fontAlgn="base" hangingPunct="0">
        <a:spcBef>
          <a:spcPct val="0"/>
        </a:spcBef>
        <a:spcAft>
          <a:spcPct val="0"/>
        </a:spcAft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5pPr>
      <a:lvl6pPr marL="4572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6pPr>
      <a:lvl7pPr marL="9144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7pPr>
      <a:lvl8pPr marL="13716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8pPr>
      <a:lvl9pPr marL="1828800" algn="ctr" rtl="0" fontAlgn="base"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Calibri" pitchFamily="34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Font typeface="Arial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pPr eaLnBrk="1" hangingPunct="1"/>
            <a:r>
              <a:rPr lang="sr-Cyrl-CS" altLang="en-US" smtClean="0"/>
              <a:t>Нуклеарна</a:t>
            </a:r>
            <a:r>
              <a:rPr lang="en-US" altLang="en-US" smtClean="0"/>
              <a:t> </a:t>
            </a:r>
            <a:r>
              <a:rPr lang="sr-Cyrl-CS" altLang="en-US" smtClean="0"/>
              <a:t>нефроурологија</a:t>
            </a:r>
            <a:endParaRPr lang="en-US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1"/>
          <p:cNvSpPr>
            <a:spLocks noGrp="1"/>
          </p:cNvSpPr>
          <p:nvPr>
            <p:ph type="title"/>
          </p:nvPr>
        </p:nvSpPr>
        <p:spPr>
          <a:xfrm>
            <a:off x="684213" y="274638"/>
            <a:ext cx="8002587" cy="777875"/>
          </a:xfrm>
        </p:spPr>
        <p:txBody>
          <a:bodyPr/>
          <a:lstStyle/>
          <a:p>
            <a:pPr eaLnBrk="1" hangingPunct="1">
              <a:lnSpc>
                <a:spcPct val="90000"/>
              </a:lnSpc>
            </a:pPr>
            <a:r>
              <a:rPr lang="en-US" altLang="en-US" sz="4000" smtClean="0"/>
              <a:t>Случај</a:t>
            </a:r>
            <a:r>
              <a:rPr lang="sr-Latn-CS" altLang="en-US" sz="4000" smtClean="0"/>
              <a:t> 1</a:t>
            </a:r>
            <a:endParaRPr lang="sr-Latn-CS" altLang="en-US" sz="2400" smtClean="0"/>
          </a:p>
        </p:txBody>
      </p:sp>
      <p:sp>
        <p:nvSpPr>
          <p:cNvPr id="4099" name="Content Placeholder 2"/>
          <p:cNvSpPr>
            <a:spLocks noGrp="1"/>
          </p:cNvSpPr>
          <p:nvPr>
            <p:ph idx="1"/>
          </p:nvPr>
        </p:nvSpPr>
        <p:spPr>
          <a:xfrm>
            <a:off x="539750" y="1125538"/>
            <a:ext cx="8318500" cy="5183187"/>
          </a:xfrm>
        </p:spPr>
        <p:txBody>
          <a:bodyPr/>
          <a:lstStyle/>
          <a:p>
            <a:pPr eaLnBrk="1" hangingPunct="1">
              <a:buFont typeface="Arial" charset="0"/>
              <a:buNone/>
            </a:pPr>
            <a:r>
              <a:rPr lang="sr-Cyrl-CS" altLang="en-US" sz="2400" smtClean="0"/>
              <a:t>Пацијенткиња стара </a:t>
            </a:r>
            <a:r>
              <a:rPr lang="en-US" altLang="en-US" sz="2400" smtClean="0"/>
              <a:t>30</a:t>
            </a:r>
            <a:r>
              <a:rPr lang="sr-Cyrl-CS" altLang="en-US" sz="2400" smtClean="0"/>
              <a:t> година, јавила се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лекару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због</a:t>
            </a:r>
            <a:endParaRPr lang="en-US" altLang="en-US" sz="2400" smtClean="0"/>
          </a:p>
          <a:p>
            <a:pPr eaLnBrk="1" hangingPunct="1">
              <a:buFont typeface="Arial" charset="0"/>
              <a:buNone/>
            </a:pPr>
            <a:r>
              <a:rPr lang="sr-Cyrl-CS" altLang="en-US" sz="2400" smtClean="0"/>
              <a:t>следећих тегоба: </a:t>
            </a:r>
          </a:p>
          <a:p>
            <a:pPr eaLnBrk="1" hangingPunct="1"/>
            <a:r>
              <a:rPr lang="sr-Cyrl-CS" altLang="en-US" sz="2400" smtClean="0"/>
              <a:t>болно</a:t>
            </a:r>
            <a:r>
              <a:rPr lang="sr-Latn-CS" altLang="en-US" sz="2400" smtClean="0"/>
              <a:t>, </a:t>
            </a:r>
            <a:r>
              <a:rPr lang="sr-Cyrl-CS" altLang="en-US" sz="2400" smtClean="0"/>
              <a:t>учестало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мокрење и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присуство крви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у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урину</a:t>
            </a:r>
            <a:r>
              <a:rPr lang="sr-Latn-CS" altLang="en-US" sz="2400" smtClean="0"/>
              <a:t>. </a:t>
            </a:r>
            <a:r>
              <a:rPr lang="sr-Cyrl-CS" altLang="en-US" sz="2400" smtClean="0"/>
              <a:t> </a:t>
            </a:r>
          </a:p>
          <a:p>
            <a:pPr eaLnBrk="1" hangingPunct="1"/>
            <a:r>
              <a:rPr lang="sr-Cyrl-CS" altLang="en-US" sz="2400" smtClean="0"/>
              <a:t>Даје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анамнестички </a:t>
            </a:r>
            <a:r>
              <a:rPr lang="sr-Cyrl-CS" altLang="en-US" sz="2400" smtClean="0"/>
              <a:t>податак,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да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је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ово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друга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инфекција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у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последњих</a:t>
            </a:r>
            <a:r>
              <a:rPr lang="sr-Latn-CS" altLang="en-US" sz="2400" smtClean="0"/>
              <a:t> 6 </a:t>
            </a:r>
            <a:r>
              <a:rPr lang="sr-Cyrl-CS" altLang="en-US" sz="2400" smtClean="0"/>
              <a:t>месеци, праћена повременим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тупим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болом 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у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левом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слабинском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пределу</a:t>
            </a:r>
            <a:r>
              <a:rPr lang="sr-Latn-CS" altLang="en-US" sz="2400" smtClean="0"/>
              <a:t>. </a:t>
            </a:r>
          </a:p>
          <a:p>
            <a:pPr eaLnBrk="1" hangingPunct="1">
              <a:buFont typeface="Arial" charset="0"/>
              <a:buNone/>
            </a:pPr>
            <a:r>
              <a:rPr lang="sr-Cyrl-CS" altLang="en-US" sz="2400" smtClean="0"/>
              <a:t>Урађен је преглед урина:</a:t>
            </a:r>
          </a:p>
          <a:p>
            <a:pPr eaLnBrk="1" hangingPunct="1"/>
            <a:r>
              <a:rPr lang="sr-Cyrl-CS" altLang="en-US" sz="2400" smtClean="0"/>
              <a:t>доста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леукоцита</a:t>
            </a:r>
            <a:r>
              <a:rPr lang="sr-Latn-CS" altLang="en-US" sz="2400" smtClean="0"/>
              <a:t>, </a:t>
            </a:r>
            <a:r>
              <a:rPr lang="sr-Cyrl-CS" altLang="en-US" sz="2400" smtClean="0"/>
              <a:t>бактерија</a:t>
            </a:r>
            <a:r>
              <a:rPr lang="sr-Latn-CS" altLang="en-US" sz="2400" smtClean="0"/>
              <a:t>, </a:t>
            </a:r>
            <a:r>
              <a:rPr lang="sr-Cyrl-CS" altLang="en-US" sz="2400" smtClean="0"/>
              <a:t>епителних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ћелија и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соли</a:t>
            </a:r>
            <a:r>
              <a:rPr lang="sr-Latn-CS" altLang="en-US" sz="2400" smtClean="0"/>
              <a:t>.</a:t>
            </a:r>
          </a:p>
          <a:p>
            <a:pPr eaLnBrk="1" hangingPunct="1">
              <a:buFont typeface="Arial" charset="0"/>
              <a:buNone/>
            </a:pPr>
            <a:r>
              <a:rPr lang="sr-Cyrl-CS" altLang="en-US" sz="2400" smtClean="0"/>
              <a:t>Урађен је ЕХО</a:t>
            </a:r>
            <a:r>
              <a:rPr lang="en-US" altLang="en-US" sz="2400" smtClean="0"/>
              <a:t> </a:t>
            </a:r>
            <a:r>
              <a:rPr lang="sr-Cyrl-CS" altLang="en-US" sz="2400" smtClean="0"/>
              <a:t>бубрега: </a:t>
            </a:r>
          </a:p>
          <a:p>
            <a:pPr eaLnBrk="1" hangingPunct="1"/>
            <a:r>
              <a:rPr lang="sr-Cyrl-CS" altLang="en-US" sz="2400" smtClean="0"/>
              <a:t>визуализује се стаза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урина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у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проширеном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пијелокаликсном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систему</a:t>
            </a:r>
            <a:r>
              <a:rPr lang="en-US" altLang="en-US" sz="2400" smtClean="0"/>
              <a:t> </a:t>
            </a:r>
            <a:r>
              <a:rPr lang="sr-Cyrl-CS" altLang="en-US" sz="2400" smtClean="0"/>
              <a:t>левог бубрега</a:t>
            </a:r>
            <a:r>
              <a:rPr lang="sr-Latn-CS" altLang="en-US" sz="2400" smtClean="0"/>
              <a:t>.</a:t>
            </a:r>
            <a:endParaRPr lang="sr-Cyrl-CS" altLang="en-US" sz="2400" smtClean="0"/>
          </a:p>
          <a:p>
            <a:pPr eaLnBrk="1" hangingPunct="1"/>
            <a:endParaRPr lang="sr-Latn-CS" altLang="en-US" sz="2400" smtClean="0"/>
          </a:p>
          <a:p>
            <a:pPr eaLnBrk="1" hangingPunct="1">
              <a:buFont typeface="Arial" charset="0"/>
              <a:buNone/>
            </a:pPr>
            <a:r>
              <a:rPr lang="en-US" altLang="en-US" smtClean="0"/>
              <a:t/>
            </a:r>
            <a:br>
              <a:rPr lang="en-US" altLang="en-US" smtClean="0"/>
            </a:br>
            <a:r>
              <a:rPr lang="en-US" altLang="en-US" smtClean="0"/>
              <a:t/>
            </a:r>
            <a:br>
              <a:rPr lang="en-US" altLang="en-US" smtClean="0"/>
            </a:br>
            <a:endParaRPr lang="en-US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2"/>
          <p:cNvSpPr>
            <a:spLocks noGrp="1"/>
          </p:cNvSpPr>
          <p:nvPr>
            <p:ph idx="1"/>
          </p:nvPr>
        </p:nvSpPr>
        <p:spPr>
          <a:xfrm>
            <a:off x="282575" y="228600"/>
            <a:ext cx="8682038" cy="6440488"/>
          </a:xfrm>
        </p:spPr>
        <p:txBody>
          <a:bodyPr/>
          <a:lstStyle/>
          <a:p>
            <a:pPr algn="ctr" eaLnBrk="1" hangingPunct="1">
              <a:buFont typeface="Arial" charset="0"/>
              <a:buNone/>
              <a:defRPr/>
            </a:pPr>
            <a:r>
              <a:rPr lang="x-none" sz="2800" b="1" dirty="0" smtClean="0"/>
              <a:t>Питања</a:t>
            </a:r>
            <a:r>
              <a:rPr lang="x-none" sz="2400" b="1" dirty="0" smtClean="0"/>
              <a:t>:</a:t>
            </a:r>
          </a:p>
          <a:p>
            <a:pPr algn="just" eaLnBrk="1" hangingPunct="1">
              <a:buFont typeface="Arial" charset="0"/>
              <a:buNone/>
              <a:defRPr/>
            </a:pPr>
            <a:endParaRPr lang="x-none" sz="2400" b="1" dirty="0" smtClean="0"/>
          </a:p>
          <a:p>
            <a:pPr marL="262350" indent="-514350" algn="just" eaLnBrk="1" hangingPunct="1">
              <a:buFont typeface="Arial" charset="0"/>
              <a:buAutoNum type="arabicPeriod"/>
              <a:defRPr/>
            </a:pPr>
            <a:r>
              <a:rPr lang="x-none" sz="2400" smtClean="0"/>
              <a:t>Наведите </a:t>
            </a:r>
            <a:r>
              <a:rPr lang="x-none" sz="2400" dirty="0" smtClean="0"/>
              <a:t>које</a:t>
            </a:r>
            <a:r>
              <a:rPr lang="en-US" sz="2400" dirty="0" smtClean="0"/>
              <a:t> </a:t>
            </a:r>
            <a:r>
              <a:rPr lang="en-US" sz="2400" dirty="0" err="1" smtClean="0"/>
              <a:t>нуклеарномедицинско</a:t>
            </a:r>
            <a:r>
              <a:rPr lang="en-US" sz="2400" dirty="0" smtClean="0"/>
              <a:t> </a:t>
            </a:r>
            <a:r>
              <a:rPr lang="en-US" sz="2400" dirty="0" err="1" smtClean="0"/>
              <a:t>испитивање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бисте</a:t>
            </a:r>
            <a:r>
              <a:rPr lang="en-US" sz="2400" dirty="0" smtClean="0"/>
              <a:t> </a:t>
            </a:r>
            <a:r>
              <a:rPr lang="en-US" sz="2400" dirty="0" err="1" smtClean="0"/>
              <a:t>спровели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овог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пацијента</a:t>
            </a:r>
            <a:r>
              <a:rPr lang="x-none" sz="2400" dirty="0" smtClean="0"/>
              <a:t> и са којим </a:t>
            </a:r>
            <a:r>
              <a:rPr lang="sr-Cyrl-CS" sz="2400" dirty="0" smtClean="0"/>
              <a:t>радиофармацеутицима</a:t>
            </a:r>
            <a:r>
              <a:rPr lang="x-none" sz="2400" smtClean="0"/>
              <a:t>?</a:t>
            </a:r>
            <a:endParaRPr lang="sr-Latn-RS" sz="2400" dirty="0" smtClean="0"/>
          </a:p>
          <a:p>
            <a:pPr marL="262350" indent="-514350" algn="just" eaLnBrk="1" hangingPunct="1">
              <a:buFont typeface="Arial" charset="0"/>
              <a:buAutoNum type="arabicPeriod"/>
              <a:defRPr/>
            </a:pPr>
            <a:endParaRPr lang="x-none" sz="2400" dirty="0" smtClean="0"/>
          </a:p>
          <a:p>
            <a:pPr marL="0" indent="-252000" algn="just" eaLnBrk="1" hangingPunct="1">
              <a:buFont typeface="Arial" charset="0"/>
              <a:buNone/>
              <a:defRPr/>
            </a:pPr>
            <a:r>
              <a:rPr lang="ru-RU" sz="2400" dirty="0" smtClean="0"/>
              <a:t>2.</a:t>
            </a:r>
            <a:r>
              <a:rPr lang="en-US" sz="2400" dirty="0" smtClean="0"/>
              <a:t> </a:t>
            </a:r>
            <a:r>
              <a:rPr lang="ru-RU" sz="2400" dirty="0" smtClean="0"/>
              <a:t>Наведите карактеристике ових радиофармацеутика?</a:t>
            </a:r>
            <a:endParaRPr lang="sr-Latn-RS" sz="2400" dirty="0" smtClean="0"/>
          </a:p>
          <a:p>
            <a:pPr marL="0" indent="-252000" algn="just" eaLnBrk="1" hangingPunct="1">
              <a:buFont typeface="Arial" charset="0"/>
              <a:buNone/>
              <a:defRPr/>
            </a:pPr>
            <a:endParaRPr lang="ru-RU" sz="2400" dirty="0" smtClean="0"/>
          </a:p>
          <a:p>
            <a:pPr marL="0" indent="-252000" algn="just" eaLnBrk="1" hangingPunct="1">
              <a:buFont typeface="Arial" charset="0"/>
              <a:buNone/>
              <a:defRPr/>
            </a:pPr>
            <a:r>
              <a:rPr lang="ru-RU" sz="2400" dirty="0" smtClean="0"/>
              <a:t>3. Да ли је неопходна припрема пацијента за</a:t>
            </a:r>
            <a:r>
              <a:rPr lang="sr-Cyrl-CS" sz="2400" dirty="0" smtClean="0"/>
              <a:t> планирано нуклеарно-медицинско испитивање</a:t>
            </a:r>
            <a:r>
              <a:rPr lang="ru-RU" sz="2400" dirty="0" smtClean="0"/>
              <a:t>? </a:t>
            </a:r>
            <a:endParaRPr lang="sr-Latn-RS" sz="2400" dirty="0" smtClean="0"/>
          </a:p>
          <a:p>
            <a:pPr marL="0" indent="-252000" algn="just" eaLnBrk="1" hangingPunct="1">
              <a:buFont typeface="Arial" charset="0"/>
              <a:buNone/>
              <a:defRPr/>
            </a:pPr>
            <a:endParaRPr lang="x-none" sz="2400" dirty="0" smtClean="0">
              <a:solidFill>
                <a:srgbClr val="FF0000"/>
              </a:solidFill>
            </a:endParaRPr>
          </a:p>
          <a:p>
            <a:pPr marL="0" indent="-252000" algn="just" eaLnBrk="1" hangingPunct="1">
              <a:buFont typeface="Arial" charset="0"/>
              <a:buNone/>
              <a:defRPr/>
            </a:pPr>
            <a:r>
              <a:rPr lang="x-none" sz="2400" dirty="0" smtClean="0"/>
              <a:t>4. </a:t>
            </a:r>
            <a:r>
              <a:rPr lang="ru-RU" sz="2400" dirty="0" smtClean="0"/>
              <a:t>Објасните шта представља радиоренограм?</a:t>
            </a:r>
            <a:endParaRPr lang="sr-Latn-RS" sz="2400" dirty="0" smtClean="0"/>
          </a:p>
          <a:p>
            <a:pPr marL="0" indent="-252000" algn="just" eaLnBrk="1" hangingPunct="1">
              <a:buFont typeface="Arial" charset="0"/>
              <a:buNone/>
              <a:defRPr/>
            </a:pPr>
            <a:endParaRPr lang="ru-RU" sz="2400" dirty="0" smtClean="0"/>
          </a:p>
          <a:p>
            <a:pPr marL="0" indent="-252000" algn="just" eaLnBrk="1" hangingPunct="1">
              <a:buFont typeface="Arial" charset="0"/>
              <a:buNone/>
              <a:defRPr/>
            </a:pPr>
            <a:r>
              <a:rPr lang="en-US" sz="2400" dirty="0" err="1" smtClean="0">
                <a:solidFill>
                  <a:srgbClr val="000000"/>
                </a:solidFill>
              </a:rPr>
              <a:t>5.</a:t>
            </a:r>
            <a:r>
              <a:rPr lang="en-US" sz="2400" dirty="0" err="1" smtClean="0"/>
              <a:t>Наведите</a:t>
            </a:r>
            <a:r>
              <a:rPr lang="ru-RU" sz="2400" dirty="0" smtClean="0"/>
              <a:t> </a:t>
            </a:r>
            <a:r>
              <a:rPr lang="en-US" sz="2400" dirty="0" err="1" smtClean="0"/>
              <a:t>фазе</a:t>
            </a:r>
            <a:r>
              <a:rPr lang="en-US" sz="2400" dirty="0" smtClean="0"/>
              <a:t> </a:t>
            </a:r>
            <a:r>
              <a:rPr lang="en-US" sz="2400" dirty="0" err="1" smtClean="0"/>
              <a:t>радиоренографске</a:t>
            </a:r>
            <a:r>
              <a:rPr lang="en-US" sz="2400" dirty="0" smtClean="0"/>
              <a:t> </a:t>
            </a:r>
            <a:r>
              <a:rPr lang="en-US" sz="2400" dirty="0" err="1" smtClean="0"/>
              <a:t>криве</a:t>
            </a:r>
            <a:r>
              <a:rPr lang="sr-Cyrl-CS" sz="2400" dirty="0" smtClean="0"/>
              <a:t> (</a:t>
            </a:r>
            <a:r>
              <a:rPr lang="en-US" sz="2400" dirty="0" err="1" smtClean="0"/>
              <a:t>радиоренограма</a:t>
            </a:r>
            <a:r>
              <a:rPr lang="sr-Cyrl-CS" sz="2400" dirty="0" smtClean="0"/>
              <a:t>)</a:t>
            </a:r>
            <a:r>
              <a:rPr lang="en-US" sz="2400" dirty="0" smtClean="0"/>
              <a:t>?</a:t>
            </a:r>
          </a:p>
          <a:p>
            <a:pPr algn="just" eaLnBrk="1" hangingPunct="1">
              <a:buFont typeface="Arial" charset="0"/>
              <a:buNone/>
              <a:defRPr/>
            </a:pPr>
            <a:endParaRPr lang="ru-RU" sz="2400" dirty="0" smtClean="0"/>
          </a:p>
          <a:p>
            <a:pPr marL="0" indent="0" algn="just" eaLnBrk="1" hangingPunct="1">
              <a:buFont typeface="Arial" charset="0"/>
              <a:buNone/>
              <a:defRPr/>
            </a:pPr>
            <a:r>
              <a:rPr lang="ru-RU" sz="2400" dirty="0" smtClean="0"/>
              <a:t> </a:t>
            </a:r>
            <a:endParaRPr lang="x-none" sz="2400" dirty="0" smtClean="0">
              <a:solidFill>
                <a:srgbClr val="FF0000"/>
              </a:solidFill>
            </a:endParaRPr>
          </a:p>
          <a:p>
            <a:pPr algn="just" eaLnBrk="1" hangingPunct="1">
              <a:buFont typeface="Arial" charset="0"/>
              <a:buNone/>
              <a:defRPr/>
            </a:pPr>
            <a:endParaRPr lang="sr-Latn-CS" sz="2400" dirty="0" smtClean="0">
              <a:solidFill>
                <a:srgbClr val="FF0000"/>
              </a:solidFill>
            </a:endParaRPr>
          </a:p>
          <a:p>
            <a:pPr algn="just" eaLnBrk="1" hangingPunct="1">
              <a:buFont typeface="Arial" charset="0"/>
              <a:buNone/>
              <a:defRPr/>
            </a:pPr>
            <a:endParaRPr lang="sr-Latn-CS" sz="2400" dirty="0" smtClean="0"/>
          </a:p>
          <a:p>
            <a:pPr algn="just" eaLnBrk="1" hangingPunct="1">
              <a:buFont typeface="Arial" charset="0"/>
              <a:buNone/>
              <a:defRPr/>
            </a:pPr>
            <a:endParaRPr lang="x-none" sz="2400" b="1" dirty="0" smtClean="0"/>
          </a:p>
          <a:p>
            <a:pPr algn="just" eaLnBrk="1" hangingPunct="1">
              <a:buFont typeface="Arial" charset="0"/>
              <a:buNone/>
              <a:defRPr/>
            </a:pPr>
            <a:endParaRPr lang="x-none" sz="2400" dirty="0" smtClean="0"/>
          </a:p>
          <a:p>
            <a:pPr algn="just" eaLnBrk="1" hangingPunct="1">
              <a:buFont typeface="Arial" charset="0"/>
              <a:buNone/>
              <a:defRPr/>
            </a:pPr>
            <a:endParaRPr lang="x-none" sz="2400" dirty="0" smtClean="0"/>
          </a:p>
          <a:p>
            <a:pPr algn="just" eaLnBrk="1" hangingPunct="1">
              <a:buFont typeface="Arial" charset="0"/>
              <a:buNone/>
              <a:defRPr/>
            </a:pPr>
            <a:endParaRPr lang="x-none" sz="2400" dirty="0" smtClean="0"/>
          </a:p>
          <a:p>
            <a:pPr algn="just" eaLnBrk="1" hangingPunct="1">
              <a:buFont typeface="Arial" charset="0"/>
              <a:buNone/>
              <a:defRPr/>
            </a:pPr>
            <a:endParaRPr lang="x-none" sz="2400" dirty="0" smtClean="0"/>
          </a:p>
          <a:p>
            <a:pPr marL="0" indent="0" algn="just" eaLnBrk="1" hangingPunct="1">
              <a:buFont typeface="Arial" charset="0"/>
              <a:buNone/>
              <a:defRPr/>
            </a:pPr>
            <a:endParaRPr lang="en-US" sz="2400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Content Placeholder 2"/>
          <p:cNvSpPr>
            <a:spLocks noGrp="1"/>
          </p:cNvSpPr>
          <p:nvPr>
            <p:ph idx="1"/>
          </p:nvPr>
        </p:nvSpPr>
        <p:spPr>
          <a:xfrm>
            <a:off x="250825" y="188913"/>
            <a:ext cx="8785225" cy="6048375"/>
          </a:xfrm>
        </p:spPr>
        <p:txBody>
          <a:bodyPr/>
          <a:lstStyle/>
          <a:p>
            <a:pPr algn="ctr" eaLnBrk="1" hangingPunct="1">
              <a:buFont typeface="Arial" charset="0"/>
              <a:buNone/>
            </a:pPr>
            <a:r>
              <a:rPr lang="en-US" altLang="en-US" sz="4000" smtClean="0"/>
              <a:t>Случај</a:t>
            </a:r>
            <a:r>
              <a:rPr lang="sr-Latn-CS" altLang="en-US" sz="4000" smtClean="0"/>
              <a:t> </a:t>
            </a:r>
            <a:r>
              <a:rPr lang="en-US" altLang="en-US" sz="4000" smtClean="0"/>
              <a:t>2</a:t>
            </a:r>
            <a:endParaRPr lang="en-US" altLang="en-US" sz="2800" smtClean="0"/>
          </a:p>
          <a:p>
            <a:pPr algn="ctr" eaLnBrk="1" hangingPunct="1">
              <a:buFont typeface="Arial" charset="0"/>
              <a:buNone/>
            </a:pPr>
            <a:endParaRPr lang="en-US" altLang="en-US" sz="2800" smtClean="0"/>
          </a:p>
          <a:p>
            <a:pPr eaLnBrk="1" hangingPunct="1">
              <a:buFont typeface="Arial" charset="0"/>
              <a:buNone/>
            </a:pPr>
            <a:r>
              <a:rPr lang="en-US" altLang="en-US" sz="2400" smtClean="0"/>
              <a:t>Пацијенткињу стару 10 година,</a:t>
            </a:r>
            <a:r>
              <a:rPr lang="sr-Cyrl-CS" altLang="en-US" sz="2400" smtClean="0"/>
              <a:t> родитељи доводе лекару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због</a:t>
            </a:r>
            <a:r>
              <a:rPr lang="en-US" altLang="en-US" sz="2400" smtClean="0"/>
              <a:t> </a:t>
            </a:r>
            <a:r>
              <a:rPr lang="sr-Cyrl-CS" altLang="en-US" sz="2400" smtClean="0"/>
              <a:t>следећих тегоба: </a:t>
            </a:r>
          </a:p>
          <a:p>
            <a:r>
              <a:rPr lang="en-US" altLang="en-US" sz="2400" smtClean="0"/>
              <a:t>болови у трбуху и слабинама,</a:t>
            </a:r>
            <a:r>
              <a:rPr lang="pl-PL" altLang="en-US" sz="2400" smtClean="0"/>
              <a:t> </a:t>
            </a:r>
            <a:r>
              <a:rPr lang="en-US" altLang="en-US" sz="2400" smtClean="0"/>
              <a:t>мучнина</a:t>
            </a:r>
            <a:r>
              <a:rPr lang="pl-PL" altLang="en-US" sz="2400" smtClean="0"/>
              <a:t>. </a:t>
            </a:r>
            <a:endParaRPr lang="en-US" altLang="en-US" sz="2400" smtClean="0"/>
          </a:p>
          <a:p>
            <a:pPr eaLnBrk="1" hangingPunct="1">
              <a:buFont typeface="Arial" charset="0"/>
              <a:buNone/>
            </a:pPr>
            <a:r>
              <a:rPr lang="sr-Cyrl-CS" altLang="en-US" sz="2400" smtClean="0"/>
              <a:t>Урађен је преглед урина:</a:t>
            </a:r>
          </a:p>
          <a:p>
            <a:pPr eaLnBrk="1" hangingPunct="1"/>
            <a:r>
              <a:rPr lang="sr-Cyrl-CS" altLang="en-US" sz="2400" smtClean="0"/>
              <a:t>доста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леукоцита</a:t>
            </a:r>
            <a:r>
              <a:rPr lang="sr-Latn-CS" altLang="en-US" sz="2400" smtClean="0"/>
              <a:t>, </a:t>
            </a:r>
            <a:r>
              <a:rPr lang="sr-Cyrl-CS" altLang="en-US" sz="2400" smtClean="0"/>
              <a:t>бактерија</a:t>
            </a:r>
            <a:r>
              <a:rPr lang="sr-Latn-CS" altLang="en-US" sz="2400" smtClean="0"/>
              <a:t>, </a:t>
            </a:r>
            <a:r>
              <a:rPr lang="sr-Cyrl-CS" altLang="en-US" sz="2400" smtClean="0"/>
              <a:t>епителних</a:t>
            </a:r>
            <a:r>
              <a:rPr lang="sr-Latn-CS" altLang="en-US" sz="2400" smtClean="0"/>
              <a:t> </a:t>
            </a:r>
            <a:r>
              <a:rPr lang="sr-Cyrl-CS" altLang="en-US" sz="2400" smtClean="0"/>
              <a:t>ћелија</a:t>
            </a:r>
            <a:r>
              <a:rPr lang="sr-Latn-CS" altLang="en-US" sz="2400" smtClean="0"/>
              <a:t>.</a:t>
            </a:r>
          </a:p>
          <a:p>
            <a:pPr eaLnBrk="1" hangingPunct="1">
              <a:buFont typeface="Arial" charset="0"/>
              <a:buNone/>
            </a:pPr>
            <a:r>
              <a:rPr lang="sr-Cyrl-CS" altLang="en-US" sz="2400" smtClean="0"/>
              <a:t>Урађен је ЕХО</a:t>
            </a:r>
            <a:r>
              <a:rPr lang="en-US" altLang="en-US" sz="2400" smtClean="0"/>
              <a:t> </a:t>
            </a:r>
            <a:r>
              <a:rPr lang="sr-Cyrl-CS" altLang="en-US" sz="2400" smtClean="0"/>
              <a:t>бубрега: </a:t>
            </a:r>
          </a:p>
          <a:p>
            <a:pPr eaLnBrk="1" hangingPunct="1"/>
            <a:r>
              <a:rPr lang="sr-Cyrl-CS" altLang="en-US" sz="2400" smtClean="0"/>
              <a:t>Налаз: </a:t>
            </a:r>
            <a:r>
              <a:rPr lang="en-US" altLang="en-US" sz="2400" smtClean="0"/>
              <a:t>десни бубрег већи са цистично промењеном карлицом, хидронефроза другог степена без веће редукције бубрежног паренхима.</a:t>
            </a:r>
            <a:endParaRPr lang="sr-Cyrl-CS" altLang="en-US" sz="2400" smtClean="0"/>
          </a:p>
          <a:p>
            <a:r>
              <a:rPr lang="en-US" altLang="en-US" sz="2400" smtClean="0"/>
              <a:t>Постоји сумња на стенозу пијело-уретеричног сегмента.</a:t>
            </a:r>
            <a:endParaRPr lang="sr-Latn-CS" altLang="en-US" sz="24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290" name="Content Placeholder 2"/>
          <p:cNvSpPr>
            <a:spLocks noGrp="1"/>
          </p:cNvSpPr>
          <p:nvPr>
            <p:ph idx="1"/>
          </p:nvPr>
        </p:nvSpPr>
        <p:spPr>
          <a:xfrm>
            <a:off x="323850" y="115888"/>
            <a:ext cx="8362950" cy="5483225"/>
          </a:xfrm>
        </p:spPr>
        <p:txBody>
          <a:bodyPr/>
          <a:lstStyle/>
          <a:p>
            <a:pPr algn="ctr" eaLnBrk="1" hangingPunct="1">
              <a:buFont typeface="Arial" charset="0"/>
              <a:buNone/>
              <a:defRPr/>
            </a:pPr>
            <a:r>
              <a:rPr lang="x-none" sz="2800" b="1" dirty="0" smtClean="0"/>
              <a:t>Питања:</a:t>
            </a:r>
          </a:p>
          <a:p>
            <a:pPr algn="just" eaLnBrk="1" hangingPunct="1">
              <a:buFont typeface="Arial" charset="0"/>
              <a:buNone/>
              <a:defRPr/>
            </a:pPr>
            <a:endParaRPr lang="x-none" sz="2800" b="1" dirty="0" smtClean="0"/>
          </a:p>
          <a:p>
            <a:pPr marL="0" indent="-457200" algn="just" eaLnBrk="1" hangingPunct="1">
              <a:buFont typeface="Arial" charset="0"/>
              <a:buAutoNum type="arabicPeriod"/>
              <a:defRPr/>
            </a:pPr>
            <a:r>
              <a:rPr lang="en-US" sz="2400" dirty="0" err="1" smtClean="0"/>
              <a:t>Наведите</a:t>
            </a:r>
            <a:r>
              <a:rPr lang="en-US" sz="2400" dirty="0" smtClean="0"/>
              <a:t> </a:t>
            </a:r>
            <a:r>
              <a:rPr lang="en-US" sz="2400" dirty="0" err="1" smtClean="0"/>
              <a:t>нуклеарномедицинско</a:t>
            </a:r>
            <a:r>
              <a:rPr lang="en-US" sz="2400" dirty="0" smtClean="0"/>
              <a:t> </a:t>
            </a:r>
            <a:r>
              <a:rPr lang="en-US" sz="2400" dirty="0" err="1" smtClean="0"/>
              <a:t>испитивање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које</a:t>
            </a:r>
            <a:r>
              <a:rPr lang="en-US" sz="2400" dirty="0" smtClean="0"/>
              <a:t> </a:t>
            </a:r>
            <a:r>
              <a:rPr lang="en-US" sz="2400" dirty="0" err="1" smtClean="0"/>
              <a:t>бисте</a:t>
            </a:r>
            <a:r>
              <a:rPr lang="en-US" sz="2400" dirty="0" smtClean="0"/>
              <a:t> </a:t>
            </a:r>
            <a:r>
              <a:rPr lang="en-US" sz="2400" dirty="0" err="1" smtClean="0"/>
              <a:t>спровели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овог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пацијента</a:t>
            </a:r>
            <a:r>
              <a:rPr lang="en-US" sz="2400" dirty="0" smtClean="0"/>
              <a:t> и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којим</a:t>
            </a:r>
            <a:r>
              <a:rPr lang="en-US" sz="2400" dirty="0" smtClean="0"/>
              <a:t> </a:t>
            </a:r>
            <a:r>
              <a:rPr lang="sr-Cyrl-CS" sz="2400" dirty="0" smtClean="0"/>
              <a:t>радиофармацеутицима</a:t>
            </a:r>
            <a:r>
              <a:rPr lang="en-US" sz="2400" dirty="0" smtClean="0"/>
              <a:t>?</a:t>
            </a:r>
            <a:endParaRPr lang="sr-Latn-RS" sz="2400" dirty="0" smtClean="0"/>
          </a:p>
          <a:p>
            <a:pPr marL="0" indent="-457200" algn="just" eaLnBrk="1" hangingPunct="1">
              <a:buFont typeface="Arial" charset="0"/>
              <a:buAutoNum type="arabicPeriod"/>
              <a:defRPr/>
            </a:pPr>
            <a:endParaRPr lang="x-none" sz="2400" dirty="0" smtClean="0"/>
          </a:p>
          <a:p>
            <a:pPr marL="0" indent="-457200" algn="just">
              <a:buFont typeface="Arial" charset="0"/>
              <a:buNone/>
              <a:defRPr/>
            </a:pPr>
            <a:r>
              <a:rPr lang="sr-Cyrl-RS" sz="2400" dirty="0" smtClean="0"/>
              <a:t>2</a:t>
            </a:r>
            <a:r>
              <a:rPr lang="en-US" sz="2400" dirty="0" smtClean="0"/>
              <a:t>. </a:t>
            </a:r>
            <a:r>
              <a:rPr lang="en-US" sz="2400" dirty="0" err="1" smtClean="0"/>
              <a:t>Наведите</a:t>
            </a:r>
            <a:r>
              <a:rPr lang="en-US" sz="2400" dirty="0" smtClean="0"/>
              <a:t> </a:t>
            </a:r>
            <a:r>
              <a:rPr lang="en-US" sz="2400" dirty="0" err="1" smtClean="0"/>
              <a:t>три</a:t>
            </a:r>
            <a:r>
              <a:rPr lang="en-US" sz="2400" dirty="0" smtClean="0"/>
              <a:t> </a:t>
            </a:r>
            <a:r>
              <a:rPr lang="en-US" sz="2400" dirty="0" err="1" smtClean="0"/>
              <a:t>типа</a:t>
            </a:r>
            <a:r>
              <a:rPr lang="en-US" sz="2400" dirty="0" smtClean="0"/>
              <a:t> </a:t>
            </a:r>
            <a:r>
              <a:rPr lang="en-US" sz="2400" dirty="0" err="1" smtClean="0"/>
              <a:t>одговора</a:t>
            </a:r>
            <a:r>
              <a:rPr lang="en-US" sz="2400" dirty="0" smtClean="0"/>
              <a:t>, </a:t>
            </a:r>
            <a:r>
              <a:rPr lang="en-US" sz="2400" dirty="0" err="1" smtClean="0"/>
              <a:t>на</a:t>
            </a:r>
            <a:r>
              <a:rPr lang="en-US" sz="2400" dirty="0" smtClean="0"/>
              <a:t> </a:t>
            </a:r>
            <a:r>
              <a:rPr lang="en-US" sz="2400" dirty="0" err="1" smtClean="0"/>
              <a:t>повећање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брзине</a:t>
            </a:r>
            <a:r>
              <a:rPr lang="en-US" sz="2400" dirty="0" smtClean="0"/>
              <a:t> </a:t>
            </a:r>
            <a:r>
              <a:rPr lang="en-US" sz="2400" dirty="0" err="1" smtClean="0"/>
              <a:t>протока</a:t>
            </a:r>
            <a:r>
              <a:rPr lang="en-US" sz="2400" dirty="0" smtClean="0"/>
              <a:t> </a:t>
            </a:r>
            <a:r>
              <a:rPr lang="en-US" sz="2400" dirty="0" err="1" smtClean="0"/>
              <a:t>мокраће</a:t>
            </a:r>
            <a:r>
              <a:rPr lang="en-US" sz="2400" dirty="0" smtClean="0"/>
              <a:t> </a:t>
            </a:r>
            <a:r>
              <a:rPr lang="en-US" sz="2400" dirty="0" err="1" smtClean="0"/>
              <a:t>након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примене</a:t>
            </a:r>
            <a:r>
              <a:rPr lang="en-US" sz="2400" dirty="0" smtClean="0"/>
              <a:t> </a:t>
            </a:r>
            <a:r>
              <a:rPr lang="en-US" sz="2400" dirty="0" err="1" smtClean="0"/>
              <a:t>диуретика</a:t>
            </a:r>
            <a:r>
              <a:rPr lang="en-US" sz="2400" dirty="0" smtClean="0"/>
              <a:t>?</a:t>
            </a:r>
            <a:endParaRPr lang="sr-Latn-RS" sz="2400" dirty="0" smtClean="0"/>
          </a:p>
          <a:p>
            <a:pPr marL="0" indent="-457200" algn="just">
              <a:buFont typeface="Arial" charset="0"/>
              <a:buNone/>
              <a:defRPr/>
            </a:pPr>
            <a:endParaRPr lang="en-US" sz="2400" dirty="0" smtClean="0">
              <a:solidFill>
                <a:srgbClr val="FF0000"/>
              </a:solidFill>
            </a:endParaRPr>
          </a:p>
          <a:p>
            <a:pPr marL="0" indent="-457200" algn="just" eaLnBrk="1" hangingPunct="1">
              <a:buFont typeface="Arial" charset="0"/>
              <a:buNone/>
              <a:defRPr/>
            </a:pPr>
            <a:r>
              <a:rPr lang="sr-Cyrl-RS" sz="2400" dirty="0" smtClean="0"/>
              <a:t>3</a:t>
            </a:r>
            <a:r>
              <a:rPr lang="x-none" sz="2400" smtClean="0"/>
              <a:t>. Налаз динамске сцинтиграфије бубрега код пацијенткиње говори у прилог позитивном одговору</a:t>
            </a:r>
            <a:r>
              <a:rPr lang="en-US" sz="2400" dirty="0" smtClean="0"/>
              <a:t> </a:t>
            </a:r>
            <a:r>
              <a:rPr lang="x-none" sz="2400" smtClean="0"/>
              <a:t>елиминације</a:t>
            </a:r>
            <a:r>
              <a:rPr lang="en-US" sz="2400" dirty="0" smtClean="0"/>
              <a:t> </a:t>
            </a:r>
            <a:r>
              <a:rPr lang="x-none" sz="2400" smtClean="0"/>
              <a:t>на</a:t>
            </a:r>
            <a:r>
              <a:rPr lang="en-US" sz="2400" dirty="0" smtClean="0"/>
              <a:t> </a:t>
            </a:r>
            <a:r>
              <a:rPr lang="x-none" sz="2400" smtClean="0"/>
              <a:t>радиоренограму после давања диуретика.</a:t>
            </a:r>
          </a:p>
          <a:p>
            <a:pPr marL="0" indent="-457200" algn="just" eaLnBrk="1" hangingPunct="1">
              <a:buFont typeface="Arial" charset="0"/>
              <a:buNone/>
              <a:defRPr/>
            </a:pPr>
            <a:r>
              <a:rPr lang="x-none" sz="2400" smtClean="0"/>
              <a:t>Познајући методологију, објасните да ли</a:t>
            </a:r>
            <a:r>
              <a:rPr lang="hr-HR" sz="2400" dirty="0" smtClean="0"/>
              <a:t> </a:t>
            </a:r>
            <a:r>
              <a:rPr lang="x-none" sz="2400" smtClean="0"/>
              <a:t>је</a:t>
            </a:r>
            <a:r>
              <a:rPr lang="hr-HR" sz="2400" dirty="0" smtClean="0"/>
              <a:t> </a:t>
            </a:r>
            <a:r>
              <a:rPr lang="x-none" sz="2400" smtClean="0"/>
              <a:t>опструкција</a:t>
            </a:r>
            <a:r>
              <a:rPr lang="hr-HR" sz="2400" dirty="0" smtClean="0"/>
              <a:t> </a:t>
            </a:r>
            <a:r>
              <a:rPr lang="x-none" sz="2400" smtClean="0"/>
              <a:t>органског</a:t>
            </a:r>
            <a:r>
              <a:rPr lang="hr-HR" sz="2400" dirty="0" smtClean="0"/>
              <a:t> </a:t>
            </a:r>
            <a:r>
              <a:rPr lang="x-none" sz="2400" smtClean="0"/>
              <a:t>или</a:t>
            </a:r>
            <a:r>
              <a:rPr lang="hr-HR" sz="2400" dirty="0" smtClean="0"/>
              <a:t> </a:t>
            </a:r>
            <a:r>
              <a:rPr lang="x-none" sz="2400" smtClean="0"/>
              <a:t>функционалног порекла</a:t>
            </a:r>
            <a:r>
              <a:rPr lang="hr-HR" sz="2400" dirty="0" smtClean="0"/>
              <a:t>?</a:t>
            </a:r>
            <a:endParaRPr lang="x-none" sz="2400" smtClean="0"/>
          </a:p>
          <a:p>
            <a:pPr algn="just" eaLnBrk="1" hangingPunct="1">
              <a:buFont typeface="Arial" charset="0"/>
              <a:buNone/>
              <a:defRPr/>
            </a:pPr>
            <a:endParaRPr lang="en-US" sz="2800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194" name="Content Placeholder 3"/>
          <p:cNvSpPr>
            <a:spLocks noGrp="1"/>
          </p:cNvSpPr>
          <p:nvPr>
            <p:ph idx="1"/>
          </p:nvPr>
        </p:nvSpPr>
        <p:spPr>
          <a:xfrm>
            <a:off x="457200" y="404813"/>
            <a:ext cx="8229600" cy="5429250"/>
          </a:xfrm>
        </p:spPr>
        <p:txBody>
          <a:bodyPr/>
          <a:lstStyle/>
          <a:p>
            <a:pPr algn="ctr" eaLnBrk="1" hangingPunct="1">
              <a:buFont typeface="Arial" charset="0"/>
              <a:buNone/>
            </a:pPr>
            <a:r>
              <a:rPr lang="en-US" altLang="en-US" sz="4000" smtClean="0"/>
              <a:t>Случај</a:t>
            </a:r>
            <a:r>
              <a:rPr lang="sr-Latn-CS" altLang="en-US" sz="4000" smtClean="0"/>
              <a:t> </a:t>
            </a:r>
            <a:r>
              <a:rPr lang="en-US" altLang="en-US" sz="4000" smtClean="0"/>
              <a:t>3</a:t>
            </a:r>
            <a:endParaRPr lang="en-US" altLang="en-US" sz="2400" smtClean="0"/>
          </a:p>
          <a:p>
            <a:pPr algn="just" eaLnBrk="1" hangingPunct="1"/>
            <a:endParaRPr lang="sr-Cyrl-CS" altLang="en-US" sz="2400" smtClean="0"/>
          </a:p>
          <a:p>
            <a:pPr algn="just" eaLnBrk="1" hangingPunct="1">
              <a:buFont typeface="Arial" charset="0"/>
              <a:buNone/>
            </a:pPr>
            <a:r>
              <a:rPr lang="en-US" altLang="en-US" sz="2400" smtClean="0"/>
              <a:t>Пацијенткињу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стару</a:t>
            </a:r>
            <a:r>
              <a:rPr lang="sr-Latn-CS" altLang="en-US" sz="2400" smtClean="0"/>
              <a:t> 3 </a:t>
            </a:r>
            <a:r>
              <a:rPr lang="en-US" altLang="en-US" sz="2400" smtClean="0"/>
              <a:t>године</a:t>
            </a:r>
            <a:r>
              <a:rPr lang="sr-Latn-CS" altLang="en-US" sz="2400" smtClean="0"/>
              <a:t>, </a:t>
            </a:r>
            <a:r>
              <a:rPr lang="en-US" altLang="en-US" sz="2400" smtClean="0"/>
              <a:t>родитељи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доводе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на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преглед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због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следећих тегоба:</a:t>
            </a:r>
          </a:p>
          <a:p>
            <a:pPr algn="just" eaLnBrk="1" hangingPunct="1"/>
            <a:r>
              <a:rPr lang="en-US" altLang="en-US" sz="2400" smtClean="0"/>
              <a:t>Повишена температура изнад 38 степени у трајању од преко 2 дана, телесна температура,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грозница са дрхтавицом, малаксалост, болови у целом телу.</a:t>
            </a:r>
          </a:p>
          <a:p>
            <a:pPr algn="just" eaLnBrk="1" hangingPunct="1"/>
            <a:r>
              <a:rPr lang="en-US" altLang="en-US" sz="2400" smtClean="0"/>
              <a:t>често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и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болно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мокрење, повећана учесталост мокрења- мокрења ноћу (ноктурија)</a:t>
            </a:r>
            <a:endParaRPr lang="sr-Cyrl-CS" altLang="en-US" sz="2400" smtClean="0"/>
          </a:p>
          <a:p>
            <a:pPr algn="just" eaLnBrk="1" hangingPunct="1">
              <a:buFont typeface="Arial" charset="0"/>
              <a:buNone/>
            </a:pPr>
            <a:r>
              <a:rPr lang="en-US" altLang="en-US" sz="2400" smtClean="0"/>
              <a:t>Урађена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је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уринокултура</a:t>
            </a:r>
            <a:r>
              <a:rPr lang="sr-Cyrl-CS" altLang="en-US" sz="2400" smtClean="0"/>
              <a:t>, </a:t>
            </a:r>
            <a:r>
              <a:rPr lang="en-US" altLang="en-US" sz="2400" smtClean="0"/>
              <a:t>којом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је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нађена </a:t>
            </a:r>
            <a:r>
              <a:rPr lang="en-US" altLang="en-US" sz="2400" i="1" smtClean="0"/>
              <a:t>Еcherichia colli </a:t>
            </a:r>
            <a:r>
              <a:rPr lang="en-US" altLang="en-US" sz="2400" smtClean="0"/>
              <a:t>преко</a:t>
            </a:r>
            <a:r>
              <a:rPr lang="sr-Latn-CS" altLang="en-US" sz="2400" smtClean="0"/>
              <a:t> 100 000. </a:t>
            </a:r>
            <a:endParaRPr lang="en-US" altLang="en-US" sz="2400" smtClean="0"/>
          </a:p>
          <a:p>
            <a:pPr algn="just" eaLnBrk="1" hangingPunct="1">
              <a:buFont typeface="Arial" charset="0"/>
              <a:buNone/>
            </a:pPr>
            <a:r>
              <a:rPr lang="en-US" altLang="en-US" sz="2400" smtClean="0"/>
              <a:t>Урађен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је</a:t>
            </a:r>
            <a:r>
              <a:rPr lang="sr-Cyrl-CS" altLang="en-US" sz="2400" smtClean="0"/>
              <a:t> </a:t>
            </a:r>
            <a:r>
              <a:rPr lang="en-US" altLang="en-US" sz="2400" smtClean="0"/>
              <a:t>ЕХО бубрега</a:t>
            </a:r>
            <a:r>
              <a:rPr lang="sr-Cyrl-CS" altLang="en-US" sz="2400" smtClean="0"/>
              <a:t>: </a:t>
            </a:r>
          </a:p>
          <a:p>
            <a:pPr algn="just" eaLnBrk="1" hangingPunct="1"/>
            <a:r>
              <a:rPr lang="en-US" altLang="en-US" sz="2400" smtClean="0"/>
              <a:t>Налаз</a:t>
            </a:r>
            <a:r>
              <a:rPr lang="sr-Cyrl-CS" altLang="en-US" sz="2400" smtClean="0"/>
              <a:t>: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хиперехогено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поље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у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горњем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полу</a:t>
            </a:r>
            <a:r>
              <a:rPr lang="sr-Latn-CS" altLang="en-US" sz="2400" smtClean="0"/>
              <a:t>  </a:t>
            </a:r>
            <a:r>
              <a:rPr lang="en-US" altLang="en-US" sz="2400" smtClean="0"/>
              <a:t>десног</a:t>
            </a:r>
            <a:r>
              <a:rPr lang="sr-Latn-CS" altLang="en-US" sz="2400" smtClean="0"/>
              <a:t> </a:t>
            </a:r>
            <a:r>
              <a:rPr lang="en-US" altLang="en-US" sz="2400" smtClean="0"/>
              <a:t>бубрега</a:t>
            </a:r>
            <a:r>
              <a:rPr lang="sr-Latn-CS" altLang="en-US" sz="2400" smtClean="0"/>
              <a:t>.</a:t>
            </a:r>
          </a:p>
          <a:p>
            <a:pPr algn="just" eaLnBrk="1" hangingPunct="1">
              <a:buFont typeface="Arial" charset="0"/>
              <a:buNone/>
            </a:pPr>
            <a:endParaRPr lang="sr-Latn-CS" altLang="en-US" sz="240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Content Placeholder 2"/>
          <p:cNvSpPr>
            <a:spLocks noGrp="1"/>
          </p:cNvSpPr>
          <p:nvPr>
            <p:ph idx="1"/>
          </p:nvPr>
        </p:nvSpPr>
        <p:spPr>
          <a:xfrm>
            <a:off x="395288" y="285750"/>
            <a:ext cx="8320087" cy="6500813"/>
          </a:xfrm>
        </p:spPr>
        <p:txBody>
          <a:bodyPr/>
          <a:lstStyle/>
          <a:p>
            <a:pPr algn="ctr">
              <a:spcBef>
                <a:spcPct val="0"/>
              </a:spcBef>
              <a:buFont typeface="Arial" charset="0"/>
              <a:buNone/>
              <a:defRPr/>
            </a:pPr>
            <a:r>
              <a:rPr lang="x-none" sz="2800" b="1" dirty="0" smtClean="0"/>
              <a:t>Питања:</a:t>
            </a:r>
          </a:p>
          <a:p>
            <a:pPr algn="just">
              <a:spcBef>
                <a:spcPct val="0"/>
              </a:spcBef>
              <a:buFont typeface="Arial" charset="0"/>
              <a:buNone/>
              <a:defRPr/>
            </a:pPr>
            <a:endParaRPr lang="x-none" sz="2400" b="1" dirty="0" smtClean="0"/>
          </a:p>
          <a:p>
            <a:pPr marL="114300" indent="-457200" algn="just">
              <a:spcBef>
                <a:spcPct val="0"/>
              </a:spcBef>
              <a:buFont typeface="Arial" charset="0"/>
              <a:buAutoNum type="arabicPeriod"/>
              <a:defRPr/>
            </a:pPr>
            <a:r>
              <a:rPr lang="en-US" sz="2400" dirty="0" err="1" smtClean="0"/>
              <a:t>Наведите</a:t>
            </a:r>
            <a:r>
              <a:rPr lang="en-US" sz="2400" dirty="0" smtClean="0"/>
              <a:t> </a:t>
            </a:r>
            <a:r>
              <a:rPr lang="en-US" sz="2400" dirty="0" err="1" smtClean="0"/>
              <a:t>нуклеарномедицинско</a:t>
            </a:r>
            <a:r>
              <a:rPr lang="en-US" sz="2400" dirty="0" smtClean="0"/>
              <a:t> </a:t>
            </a:r>
            <a:r>
              <a:rPr lang="en-US" sz="2400" dirty="0" err="1" smtClean="0"/>
              <a:t>испитивање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које</a:t>
            </a:r>
            <a:r>
              <a:rPr lang="en-US" sz="2400" dirty="0" smtClean="0"/>
              <a:t> </a:t>
            </a:r>
            <a:r>
              <a:rPr lang="en-US" sz="2400" dirty="0" err="1" smtClean="0"/>
              <a:t>бисте</a:t>
            </a:r>
            <a:r>
              <a:rPr lang="en-US" sz="2400" dirty="0" smtClean="0"/>
              <a:t> </a:t>
            </a:r>
            <a:r>
              <a:rPr lang="en-US" sz="2400" dirty="0" err="1" smtClean="0"/>
              <a:t>спровели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овог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пацијента</a:t>
            </a:r>
            <a:r>
              <a:rPr lang="en-US" sz="2400" dirty="0" smtClean="0"/>
              <a:t> и </a:t>
            </a:r>
            <a:r>
              <a:rPr lang="en-US" sz="2400" dirty="0" err="1" smtClean="0"/>
              <a:t>са</a:t>
            </a:r>
            <a:r>
              <a:rPr lang="en-US" sz="2400" dirty="0" smtClean="0"/>
              <a:t> </a:t>
            </a:r>
            <a:r>
              <a:rPr lang="en-US" sz="2400" dirty="0" err="1" smtClean="0"/>
              <a:t>којим</a:t>
            </a:r>
            <a:r>
              <a:rPr lang="en-US" sz="2400" dirty="0" smtClean="0"/>
              <a:t> </a:t>
            </a:r>
            <a:r>
              <a:rPr lang="sr-Cyrl-CS" sz="2400" dirty="0" smtClean="0"/>
              <a:t>радиофармацеутицима</a:t>
            </a:r>
            <a:r>
              <a:rPr lang="en-US" sz="2400" dirty="0" smtClean="0"/>
              <a:t>?</a:t>
            </a:r>
            <a:endParaRPr lang="sr-Latn-RS" sz="2400" dirty="0" smtClean="0"/>
          </a:p>
          <a:p>
            <a:pPr marL="114300" indent="-457200" algn="just">
              <a:spcBef>
                <a:spcPct val="0"/>
              </a:spcBef>
              <a:buFont typeface="Arial" charset="0"/>
              <a:buAutoNum type="arabicPeriod"/>
              <a:defRPr/>
            </a:pPr>
            <a:endParaRPr lang="sr-Cyrl-RS" sz="2400" dirty="0" smtClean="0"/>
          </a:p>
          <a:p>
            <a:pPr marL="114300" indent="-457200" algn="just">
              <a:spcBef>
                <a:spcPct val="0"/>
              </a:spcBef>
              <a:buFont typeface="Arial" charset="0"/>
              <a:buAutoNum type="arabicPeriod"/>
              <a:defRPr/>
            </a:pPr>
            <a:r>
              <a:rPr lang="en-US" sz="2400" dirty="0" err="1" smtClean="0"/>
              <a:t>Објасните</a:t>
            </a:r>
            <a:r>
              <a:rPr lang="en-US" sz="2400" dirty="0" smtClean="0"/>
              <a:t> </a:t>
            </a:r>
            <a:r>
              <a:rPr lang="en-US" sz="2400" dirty="0" err="1" smtClean="0"/>
              <a:t>принцип</a:t>
            </a:r>
            <a:r>
              <a:rPr lang="en-US" sz="2400" dirty="0" smtClean="0"/>
              <a:t> </a:t>
            </a:r>
            <a:r>
              <a:rPr lang="en-US" sz="2400" dirty="0" err="1" smtClean="0"/>
              <a:t>извођења</a:t>
            </a:r>
            <a:r>
              <a:rPr lang="en-US" sz="2400" dirty="0" smtClean="0"/>
              <a:t> </a:t>
            </a:r>
            <a:r>
              <a:rPr lang="en-US" sz="2400" dirty="0" err="1" smtClean="0"/>
              <a:t>ове</a:t>
            </a:r>
            <a:r>
              <a:rPr lang="en-US" sz="2400" dirty="0" smtClean="0"/>
              <a:t> </a:t>
            </a:r>
            <a:r>
              <a:rPr lang="en-US" sz="2400" dirty="0" err="1" smtClean="0"/>
              <a:t>методе</a:t>
            </a:r>
            <a:r>
              <a:rPr lang="en-US" sz="2400" dirty="0" smtClean="0"/>
              <a:t>?</a:t>
            </a:r>
            <a:endParaRPr lang="sr-Latn-RS" sz="2400" dirty="0" smtClean="0"/>
          </a:p>
          <a:p>
            <a:pPr marL="114300" indent="-457200" algn="just">
              <a:spcBef>
                <a:spcPct val="0"/>
              </a:spcBef>
              <a:buFont typeface="Arial" charset="0"/>
              <a:buAutoNum type="arabicPeriod"/>
              <a:defRPr/>
            </a:pPr>
            <a:endParaRPr lang="sr-Cyrl-RS" sz="2400" dirty="0" smtClean="0"/>
          </a:p>
          <a:p>
            <a:pPr marL="114300" indent="-457200" algn="just">
              <a:spcBef>
                <a:spcPct val="0"/>
              </a:spcBef>
              <a:buFont typeface="Arial" charset="0"/>
              <a:buAutoNum type="arabicPeriod"/>
              <a:defRPr/>
            </a:pPr>
            <a:r>
              <a:rPr lang="en-US" sz="2400" dirty="0" err="1" smtClean="0">
                <a:solidFill>
                  <a:srgbClr val="000000"/>
                </a:solidFill>
              </a:rPr>
              <a:t>Овом</a:t>
            </a:r>
            <a:r>
              <a:rPr lang="en-US" sz="2400" dirty="0" smtClean="0">
                <a:solidFill>
                  <a:srgbClr val="000000"/>
                </a:solidFill>
              </a:rPr>
              <a:t> </a:t>
            </a:r>
            <a:r>
              <a:rPr lang="en-US" sz="2400" dirty="0" err="1" smtClean="0">
                <a:solidFill>
                  <a:srgbClr val="000000"/>
                </a:solidFill>
              </a:rPr>
              <a:t>методом</a:t>
            </a:r>
            <a:r>
              <a:rPr lang="en-US" sz="2400" dirty="0" smtClean="0">
                <a:solidFill>
                  <a:srgbClr val="000000"/>
                </a:solidFill>
              </a:rPr>
              <a:t> </a:t>
            </a:r>
            <a:r>
              <a:rPr lang="sr-Cyrl-CS" sz="2400" dirty="0" smtClean="0">
                <a:solidFill>
                  <a:srgbClr val="000000"/>
                </a:solidFill>
              </a:rPr>
              <a:t>је визуализовано </a:t>
            </a:r>
            <a:r>
              <a:rPr lang="en-US" sz="2400" dirty="0" smtClean="0">
                <a:solidFill>
                  <a:srgbClr val="000000"/>
                </a:solidFill>
              </a:rPr>
              <a:t>“</a:t>
            </a:r>
            <a:r>
              <a:rPr lang="sr-Cyrl-CS" sz="2400" dirty="0" smtClean="0">
                <a:solidFill>
                  <a:srgbClr val="000000"/>
                </a:solidFill>
              </a:rPr>
              <a:t>хладно</a:t>
            </a:r>
            <a:r>
              <a:rPr lang="en-US" sz="2400" dirty="0" smtClean="0">
                <a:solidFill>
                  <a:srgbClr val="000000"/>
                </a:solidFill>
              </a:rPr>
              <a:t>”</a:t>
            </a:r>
            <a:r>
              <a:rPr lang="sr-Latn-CS" sz="2400" dirty="0" smtClean="0">
                <a:solidFill>
                  <a:srgbClr val="000000"/>
                </a:solidFill>
              </a:rPr>
              <a:t> </a:t>
            </a:r>
            <a:r>
              <a:rPr lang="sr-Cyrl-CS" sz="2400" dirty="0" smtClean="0">
                <a:solidFill>
                  <a:srgbClr val="000000"/>
                </a:solidFill>
              </a:rPr>
              <a:t>поље</a:t>
            </a:r>
            <a:r>
              <a:rPr lang="sr-Latn-CS" sz="2400" dirty="0" smtClean="0">
                <a:solidFill>
                  <a:srgbClr val="000000"/>
                </a:solidFill>
              </a:rPr>
              <a:t> </a:t>
            </a:r>
            <a:r>
              <a:rPr lang="sr-Cyrl-CS" sz="2400" dirty="0" smtClean="0">
                <a:solidFill>
                  <a:srgbClr val="000000"/>
                </a:solidFill>
              </a:rPr>
              <a:t>у</a:t>
            </a:r>
            <a:r>
              <a:rPr lang="sr-Latn-CS" sz="2400" dirty="0" smtClean="0">
                <a:solidFill>
                  <a:srgbClr val="000000"/>
                </a:solidFill>
              </a:rPr>
              <a:t> </a:t>
            </a:r>
            <a:r>
              <a:rPr lang="sr-Cyrl-CS" sz="2400" dirty="0" smtClean="0">
                <a:solidFill>
                  <a:srgbClr val="000000"/>
                </a:solidFill>
              </a:rPr>
              <a:t>горњем</a:t>
            </a:r>
            <a:r>
              <a:rPr lang="sr-Latn-CS" sz="2400" dirty="0" smtClean="0">
                <a:solidFill>
                  <a:srgbClr val="000000"/>
                </a:solidFill>
              </a:rPr>
              <a:t> </a:t>
            </a:r>
            <a:r>
              <a:rPr lang="sr-Cyrl-CS" sz="2400" dirty="0" smtClean="0">
                <a:solidFill>
                  <a:srgbClr val="000000"/>
                </a:solidFill>
              </a:rPr>
              <a:t>полу</a:t>
            </a:r>
            <a:r>
              <a:rPr lang="sr-Latn-CS" sz="2400" dirty="0" smtClean="0">
                <a:solidFill>
                  <a:srgbClr val="000000"/>
                </a:solidFill>
              </a:rPr>
              <a:t> </a:t>
            </a:r>
            <a:r>
              <a:rPr lang="sr-Cyrl-CS" sz="2400" dirty="0" smtClean="0">
                <a:solidFill>
                  <a:srgbClr val="000000"/>
                </a:solidFill>
              </a:rPr>
              <a:t>десног</a:t>
            </a:r>
            <a:r>
              <a:rPr lang="sr-Latn-CS" sz="2400" dirty="0" smtClean="0">
                <a:solidFill>
                  <a:srgbClr val="000000"/>
                </a:solidFill>
              </a:rPr>
              <a:t> </a:t>
            </a:r>
            <a:r>
              <a:rPr lang="sr-Cyrl-CS" sz="2400" dirty="0" smtClean="0">
                <a:solidFill>
                  <a:srgbClr val="000000"/>
                </a:solidFill>
              </a:rPr>
              <a:t>бубрега. Наведите диференцијалну дијагнозу? </a:t>
            </a:r>
            <a:endParaRPr lang="sr-Latn-RS" sz="2400" dirty="0" smtClean="0">
              <a:solidFill>
                <a:srgbClr val="000000"/>
              </a:solidFill>
            </a:endParaRPr>
          </a:p>
          <a:p>
            <a:pPr marL="114300" indent="-457200" algn="just">
              <a:spcBef>
                <a:spcPct val="0"/>
              </a:spcBef>
              <a:buFont typeface="Arial" charset="0"/>
              <a:buAutoNum type="arabicPeriod"/>
              <a:defRPr/>
            </a:pPr>
            <a:endParaRPr lang="sr-Cyrl-CS" sz="2400" dirty="0" smtClean="0">
              <a:solidFill>
                <a:srgbClr val="000000"/>
              </a:solidFill>
            </a:endParaRPr>
          </a:p>
          <a:p>
            <a:pPr marL="114300" indent="-457200" algn="just">
              <a:spcBef>
                <a:spcPct val="0"/>
              </a:spcBef>
              <a:buFont typeface="Arial" charset="0"/>
              <a:buAutoNum type="arabicPeriod"/>
              <a:defRPr/>
            </a:pPr>
            <a:r>
              <a:rPr lang="x-none" sz="2400" smtClean="0"/>
              <a:t>Наведите </a:t>
            </a:r>
            <a:r>
              <a:rPr lang="en-US" sz="2400" dirty="0" err="1" smtClean="0"/>
              <a:t>нуклеарномедицинско</a:t>
            </a:r>
            <a:r>
              <a:rPr lang="en-US" sz="2400" dirty="0" smtClean="0"/>
              <a:t> </a:t>
            </a:r>
            <a:r>
              <a:rPr lang="en-US" sz="2400" dirty="0" err="1" smtClean="0"/>
              <a:t>испитивање</a:t>
            </a:r>
            <a:r>
              <a:rPr lang="en-US" sz="2400" dirty="0" smtClean="0"/>
              <a:t> </a:t>
            </a:r>
            <a:r>
              <a:rPr lang="x-none" sz="2400" smtClean="0"/>
              <a:t>које </a:t>
            </a:r>
            <a:r>
              <a:rPr lang="en-US" sz="2400" dirty="0" err="1" smtClean="0"/>
              <a:t>бисте</a:t>
            </a:r>
            <a:r>
              <a:rPr lang="en-US" sz="2400" dirty="0" smtClean="0"/>
              <a:t> </a:t>
            </a:r>
            <a:r>
              <a:rPr lang="en-US" sz="2400" dirty="0" err="1" smtClean="0"/>
              <a:t>спровели</a:t>
            </a:r>
            <a:r>
              <a:rPr lang="en-US" sz="2400" dirty="0" smtClean="0"/>
              <a:t> </a:t>
            </a:r>
            <a:r>
              <a:rPr lang="en-US" sz="2400" dirty="0" err="1" smtClean="0"/>
              <a:t>код</a:t>
            </a:r>
            <a:r>
              <a:rPr lang="en-US" sz="2400" dirty="0" smtClean="0"/>
              <a:t> </a:t>
            </a:r>
            <a:r>
              <a:rPr lang="en-US" sz="2400" dirty="0" err="1" smtClean="0"/>
              <a:t>овог</a:t>
            </a:r>
            <a:r>
              <a:rPr lang="en-US" sz="2400" dirty="0" smtClean="0"/>
              <a:t> </a:t>
            </a:r>
            <a:r>
              <a:rPr lang="en-US" sz="2400" dirty="0" err="1" smtClean="0"/>
              <a:t>пацијента</a:t>
            </a:r>
            <a:r>
              <a:rPr lang="x-none" sz="2400" smtClean="0"/>
              <a:t>, да бисте утврдили постојање везикоуретералног рефлукса  и са којим </a:t>
            </a:r>
            <a:r>
              <a:rPr lang="sr-Cyrl-CS" sz="2400" dirty="0" smtClean="0"/>
              <a:t>радиофармацеутицима</a:t>
            </a:r>
            <a:r>
              <a:rPr lang="x-none" sz="2400" smtClean="0"/>
              <a:t>?</a:t>
            </a:r>
          </a:p>
          <a:p>
            <a:pPr marL="0" algn="just">
              <a:spcBef>
                <a:spcPct val="0"/>
              </a:spcBef>
              <a:buFont typeface="Arial" charset="0"/>
              <a:buNone/>
              <a:defRPr/>
            </a:pPr>
            <a:endParaRPr lang="x-none" sz="2400" dirty="0" smtClean="0"/>
          </a:p>
          <a:p>
            <a:pPr algn="just">
              <a:spcBef>
                <a:spcPct val="0"/>
              </a:spcBef>
              <a:buFont typeface="Arial" charset="0"/>
              <a:buNone/>
              <a:defRPr/>
            </a:pPr>
            <a:endParaRPr lang="en-US" sz="2800" dirty="0" smtClean="0">
              <a:solidFill>
                <a:srgbClr val="000000"/>
              </a:solidFill>
            </a:endParaRPr>
          </a:p>
          <a:p>
            <a:pPr algn="just">
              <a:spcBef>
                <a:spcPct val="0"/>
              </a:spcBef>
              <a:buFont typeface="Arial" charset="0"/>
              <a:buNone/>
              <a:defRPr/>
            </a:pPr>
            <a:endParaRPr lang="en-US" sz="2800" dirty="0" smtClean="0"/>
          </a:p>
          <a:p>
            <a:pPr algn="just" eaLnBrk="1" hangingPunct="1">
              <a:defRPr/>
            </a:pPr>
            <a:endParaRPr lang="en-US" sz="1800" dirty="0" smtClean="0">
              <a:solidFill>
                <a:srgbClr val="FF0000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2" name="Content Placeholder 2"/>
          <p:cNvSpPr>
            <a:spLocks noGrp="1"/>
          </p:cNvSpPr>
          <p:nvPr>
            <p:ph idx="1"/>
          </p:nvPr>
        </p:nvSpPr>
        <p:spPr>
          <a:xfrm>
            <a:off x="457200" y="428625"/>
            <a:ext cx="8229600" cy="5000625"/>
          </a:xfrm>
        </p:spPr>
        <p:txBody>
          <a:bodyPr/>
          <a:lstStyle/>
          <a:p>
            <a:pPr algn="ctr" eaLnBrk="1" hangingPunct="1">
              <a:buFont typeface="Arial" charset="0"/>
              <a:buNone/>
            </a:pPr>
            <a:r>
              <a:rPr lang="en-US" altLang="en-US" sz="4000" smtClean="0"/>
              <a:t>Случај 4</a:t>
            </a:r>
            <a:endParaRPr lang="en-US" altLang="en-US" sz="2400" smtClean="0"/>
          </a:p>
          <a:p>
            <a:pPr eaLnBrk="1" hangingPunct="1">
              <a:buFont typeface="Arial" charset="0"/>
              <a:buNone/>
            </a:pPr>
            <a:endParaRPr lang="en-US" altLang="en-US" sz="2400" smtClean="0"/>
          </a:p>
          <a:p>
            <a:pPr algn="just" eaLnBrk="1" hangingPunct="1"/>
            <a:r>
              <a:rPr lang="en-US" altLang="en-US" sz="2400" smtClean="0"/>
              <a:t>48-годишњој пацијенткињи којој је трансплантиран бубрег регистрован скок азотних материја 4-ог дана након операције.</a:t>
            </a:r>
          </a:p>
          <a:p>
            <a:pPr algn="just" eaLnBrk="1" hangingPunct="1"/>
            <a:r>
              <a:rPr lang="en-US" altLang="en-US" sz="2400" smtClean="0"/>
              <a:t>На УЗ бубрега приказује се нормална морфологија бубрега, уз уобичајену ехогеност. </a:t>
            </a:r>
          </a:p>
          <a:p>
            <a:pPr algn="just" eaLnBrk="1" hangingPunct="1"/>
            <a:r>
              <a:rPr lang="en-US" altLang="en-US" sz="2400" smtClean="0"/>
              <a:t>На Доплер-у крвих судова није визуализован проток у бубрежној артерији. </a:t>
            </a:r>
          </a:p>
          <a:p>
            <a:pPr algn="just" eaLnBrk="1" hangingPunct="1"/>
            <a:r>
              <a:rPr lang="en-US" altLang="en-US" sz="2400" smtClean="0"/>
              <a:t>На ангиограму не приказује се перфузија транспалантираног бубрега у десној илијачној фоси. </a:t>
            </a:r>
          </a:p>
          <a:p>
            <a:pPr eaLnBrk="1" hangingPunct="1"/>
            <a:endParaRPr lang="en-US" altLang="en-US" sz="2300" smtClean="0"/>
          </a:p>
          <a:p>
            <a:pPr eaLnBrk="1" hangingPunct="1"/>
            <a:endParaRPr lang="en-US" altLang="en-US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Content Placeholder 2"/>
          <p:cNvSpPr>
            <a:spLocks noGrp="1"/>
          </p:cNvSpPr>
          <p:nvPr>
            <p:ph idx="1"/>
          </p:nvPr>
        </p:nvSpPr>
        <p:spPr>
          <a:xfrm>
            <a:off x="500063" y="285750"/>
            <a:ext cx="8215312" cy="6500813"/>
          </a:xfrm>
        </p:spPr>
        <p:txBody>
          <a:bodyPr/>
          <a:lstStyle/>
          <a:p>
            <a:pPr algn="ctr">
              <a:spcBef>
                <a:spcPct val="0"/>
              </a:spcBef>
              <a:buFont typeface="Arial" charset="0"/>
              <a:buNone/>
              <a:defRPr/>
            </a:pPr>
            <a:r>
              <a:rPr lang="x-none" sz="2800" b="1" smtClean="0"/>
              <a:t>Питања:</a:t>
            </a:r>
            <a:endParaRPr lang="sr-Cyrl-RS" sz="2800" b="1" dirty="0" smtClean="0"/>
          </a:p>
          <a:p>
            <a:pPr algn="ctr">
              <a:spcBef>
                <a:spcPct val="0"/>
              </a:spcBef>
              <a:buFont typeface="Arial" charset="0"/>
              <a:buNone/>
              <a:defRPr/>
            </a:pPr>
            <a:endParaRPr lang="x-none" sz="2800" b="1" dirty="0" smtClean="0"/>
          </a:p>
          <a:p>
            <a:pPr marL="514350" indent="-514350">
              <a:buFont typeface="+mj-lt"/>
              <a:buAutoNum type="arabicPeriod"/>
              <a:defRPr/>
            </a:pPr>
            <a:r>
              <a:rPr lang="en-US" sz="2400" dirty="0" err="1" smtClean="0">
                <a:solidFill>
                  <a:prstClr val="black"/>
                </a:solidFill>
              </a:rPr>
              <a:t>Наведите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паренхимске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компликације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пресађеног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бубрега</a:t>
            </a:r>
            <a:r>
              <a:rPr lang="en-US" sz="2400" dirty="0" smtClean="0">
                <a:solidFill>
                  <a:prstClr val="black"/>
                </a:solidFill>
              </a:rPr>
              <a:t>?</a:t>
            </a:r>
            <a:endParaRPr lang="sr-Latn-RS" sz="2400" dirty="0" smtClean="0">
              <a:solidFill>
                <a:prstClr val="black"/>
              </a:solidFill>
            </a:endParaRPr>
          </a:p>
          <a:p>
            <a:pPr marL="514350" indent="-514350">
              <a:buFont typeface="+mj-lt"/>
              <a:buAutoNum type="arabicPeriod"/>
              <a:defRPr/>
            </a:pPr>
            <a:endParaRPr lang="en-US" sz="2400" dirty="0" smtClean="0">
              <a:solidFill>
                <a:prstClr val="black"/>
              </a:solidFill>
            </a:endParaRPr>
          </a:p>
          <a:p>
            <a:pPr marL="514350" indent="-514350">
              <a:buFont typeface="+mj-lt"/>
              <a:buAutoNum type="arabicPeriod"/>
              <a:defRPr/>
            </a:pPr>
            <a:r>
              <a:rPr lang="en-US" sz="2400" dirty="0" err="1" smtClean="0">
                <a:solidFill>
                  <a:prstClr val="black"/>
                </a:solidFill>
              </a:rPr>
              <a:t>Наведите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хируршке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компликације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пресађеног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бубрега</a:t>
            </a:r>
            <a:r>
              <a:rPr lang="en-US" sz="2400" dirty="0" smtClean="0">
                <a:solidFill>
                  <a:prstClr val="black"/>
                </a:solidFill>
              </a:rPr>
              <a:t>?</a:t>
            </a:r>
            <a:endParaRPr lang="sr-Latn-RS" sz="2400" dirty="0" smtClean="0">
              <a:solidFill>
                <a:prstClr val="black"/>
              </a:solidFill>
            </a:endParaRPr>
          </a:p>
          <a:p>
            <a:pPr marL="514350" indent="-514350">
              <a:buFont typeface="+mj-lt"/>
              <a:buAutoNum type="arabicPeriod"/>
              <a:defRPr/>
            </a:pPr>
            <a:endParaRPr lang="en-US" sz="2400" dirty="0" smtClean="0">
              <a:solidFill>
                <a:prstClr val="black"/>
              </a:solidFill>
            </a:endParaRPr>
          </a:p>
          <a:p>
            <a:pPr marL="514350" indent="-514350">
              <a:buFont typeface="+mj-lt"/>
              <a:buAutoNum type="arabicPeriod"/>
              <a:defRPr/>
            </a:pPr>
            <a:r>
              <a:rPr lang="en-US" sz="2400" dirty="0" err="1" smtClean="0">
                <a:solidFill>
                  <a:prstClr val="black"/>
                </a:solidFill>
              </a:rPr>
              <a:t>Наведите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нуклеарномедицинско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испитивање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које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бисте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спровели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код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овог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пацијента</a:t>
            </a:r>
            <a:r>
              <a:rPr lang="en-US" sz="2400" dirty="0" smtClean="0">
                <a:solidFill>
                  <a:prstClr val="black"/>
                </a:solidFill>
              </a:rPr>
              <a:t> и </a:t>
            </a:r>
            <a:r>
              <a:rPr lang="en-US" sz="2400" dirty="0" err="1" smtClean="0">
                <a:solidFill>
                  <a:prstClr val="black"/>
                </a:solidFill>
              </a:rPr>
              <a:t>са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en-US" sz="2400" dirty="0" err="1" smtClean="0">
                <a:solidFill>
                  <a:prstClr val="black"/>
                </a:solidFill>
              </a:rPr>
              <a:t>којим</a:t>
            </a:r>
            <a:r>
              <a:rPr lang="en-US" sz="2400" dirty="0" smtClean="0">
                <a:solidFill>
                  <a:prstClr val="black"/>
                </a:solidFill>
              </a:rPr>
              <a:t> </a:t>
            </a:r>
            <a:r>
              <a:rPr lang="sr-Cyrl-CS" sz="2400" dirty="0" smtClean="0">
                <a:solidFill>
                  <a:prstClr val="black"/>
                </a:solidFill>
              </a:rPr>
              <a:t>радиофармацеутицима</a:t>
            </a:r>
            <a:r>
              <a:rPr lang="en-US" sz="2400" dirty="0" smtClean="0">
                <a:solidFill>
                  <a:prstClr val="black"/>
                </a:solidFill>
              </a:rPr>
              <a:t>?</a:t>
            </a:r>
          </a:p>
          <a:p>
            <a:pPr algn="just">
              <a:spcBef>
                <a:spcPct val="0"/>
              </a:spcBef>
              <a:buFont typeface="Arial" charset="0"/>
              <a:buNone/>
              <a:defRPr/>
            </a:pPr>
            <a:endParaRPr lang="x-none" sz="2800" b="1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1762</TotalTime>
  <Words>488</Words>
  <Application>Microsoft Office PowerPoint</Application>
  <PresentationFormat>On-screen Show (4:3)</PresentationFormat>
  <Paragraphs>80</Paragraphs>
  <Slides>9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9</vt:i4>
      </vt:variant>
    </vt:vector>
  </HeadingPairs>
  <TitlesOfParts>
    <vt:vector size="12" baseType="lpstr">
      <vt:lpstr>Arial</vt:lpstr>
      <vt:lpstr>Calibri</vt:lpstr>
      <vt:lpstr>Office Theme</vt:lpstr>
      <vt:lpstr>Нуклеарна нефроурологија</vt:lpstr>
      <vt:lpstr>Случај 1</vt:lpstr>
      <vt:lpstr>Slide 3</vt:lpstr>
      <vt:lpstr>Slide 4</vt:lpstr>
      <vt:lpstr>Slide 5</vt:lpstr>
      <vt:lpstr>Slide 6</vt:lpstr>
      <vt:lpstr>Slide 7</vt:lpstr>
      <vt:lpstr>Slide 8</vt:lpstr>
      <vt:lpstr>Slide 9</vt:lpstr>
    </vt:vector>
  </TitlesOfParts>
  <Company>SCM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Goca</dc:creator>
  <cp:lastModifiedBy>Vladimir Vukomanovic</cp:lastModifiedBy>
  <cp:revision>208</cp:revision>
  <dcterms:created xsi:type="dcterms:W3CDTF">2012-08-02T10:51:40Z</dcterms:created>
  <dcterms:modified xsi:type="dcterms:W3CDTF">2022-10-07T15:26:48Z</dcterms:modified>
</cp:coreProperties>
</file>

<file path=docProps/thumbnail.jpeg>
</file>